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66" r:id="rId3"/>
    <p:sldId id="257" r:id="rId4"/>
    <p:sldId id="263" r:id="rId5"/>
    <p:sldId id="265" r:id="rId6"/>
    <p:sldId id="264" r:id="rId7"/>
    <p:sldId id="258" r:id="rId8"/>
    <p:sldId id="267" r:id="rId9"/>
    <p:sldId id="268" r:id="rId10"/>
    <p:sldId id="260" r:id="rId11"/>
    <p:sldId id="259" r:id="rId12"/>
    <p:sldId id="269" r:id="rId13"/>
    <p:sldId id="270" r:id="rId14"/>
    <p:sldId id="284" r:id="rId15"/>
    <p:sldId id="285" r:id="rId16"/>
    <p:sldId id="271" r:id="rId17"/>
    <p:sldId id="274" r:id="rId18"/>
    <p:sldId id="273" r:id="rId19"/>
    <p:sldId id="272" r:id="rId20"/>
    <p:sldId id="278" r:id="rId21"/>
    <p:sldId id="261" r:id="rId22"/>
    <p:sldId id="275" r:id="rId23"/>
    <p:sldId id="276" r:id="rId24"/>
    <p:sldId id="277" r:id="rId25"/>
    <p:sldId id="279" r:id="rId26"/>
    <p:sldId id="262" r:id="rId27"/>
    <p:sldId id="283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B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8" autoAdjust="0"/>
    <p:restoredTop sz="80967"/>
  </p:normalViewPr>
  <p:slideViewPr>
    <p:cSldViewPr snapToGrid="0">
      <p:cViewPr varScale="1">
        <p:scale>
          <a:sx n="91" d="100"/>
          <a:sy n="91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B670-6CAD-4A0A-889D-6A325A20A4FF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72AB-6D4F-4E0C-9359-FCE069EAA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4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There’s a reason most of these are quite coarse – need lots of stations per gridcell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72AB-6D4F-4E0C-9359-FCE069EAA3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03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72AB-6D4F-4E0C-9359-FCE069EAA3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7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447800"/>
            <a:ext cx="11619345" cy="3329581"/>
          </a:xfrm>
        </p:spPr>
        <p:txBody>
          <a:bodyPr anchor="ctr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noFill/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4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354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4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noFill/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5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8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8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0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9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0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5377" y="-22620"/>
            <a:ext cx="565023" cy="770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777" y="115592"/>
            <a:ext cx="11337677" cy="812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3848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5514" y="6337266"/>
            <a:ext cx="4704775" cy="369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alpha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defRPr>
            </a:lvl1pPr>
          </a:lstStyle>
          <a:p>
            <a:r>
              <a:rPr lang="en-GB" dirty="0" err="1"/>
              <a:t>KrigR</a:t>
            </a:r>
            <a:r>
              <a:rPr lang="en-GB" dirty="0"/>
              <a:t> – Climate Data for your Study using R | </a:t>
            </a:r>
            <a:r>
              <a:rPr lang="en-GB" dirty="0">
                <a:solidFill>
                  <a:srgbClr val="A8BCBD"/>
                </a:solidFill>
              </a:rPr>
              <a:t>Erik Kusch &amp; Richard Davy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0" y="3191"/>
            <a:ext cx="690583" cy="6324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636F-CB63-44B5-9911-C87807F173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716CE-D02C-4825-8BEA-027C4C6ED78E}"/>
              </a:ext>
            </a:extLst>
          </p:cNvPr>
          <p:cNvGrpSpPr/>
          <p:nvPr userDrawn="1"/>
        </p:nvGrpSpPr>
        <p:grpSpPr>
          <a:xfrm>
            <a:off x="302400" y="5997599"/>
            <a:ext cx="5042678" cy="721576"/>
            <a:chOff x="302400" y="5997599"/>
            <a:chExt cx="5042678" cy="721576"/>
          </a:xfrm>
        </p:grpSpPr>
        <p:pic>
          <p:nvPicPr>
            <p:cNvPr id="13" name="Au logo">
              <a:extLst>
                <a:ext uri="{FF2B5EF4-FFF2-40B4-BE49-F238E27FC236}">
                  <a16:creationId xmlns:a16="http://schemas.microsoft.com/office/drawing/2014/main" id="{2687A1E0-C9F3-4E89-9D67-96A353B9B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00" y="5997599"/>
              <a:ext cx="676000" cy="6765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250D5C-8908-4883-AFA5-BD1435708F94}"/>
                </a:ext>
              </a:extLst>
            </p:cNvPr>
            <p:cNvSpPr/>
            <p:nvPr userDrawn="1"/>
          </p:nvSpPr>
          <p:spPr>
            <a:xfrm>
              <a:off x="978400" y="6307516"/>
              <a:ext cx="1667818" cy="399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5000"/>
                </a:lnSpc>
                <a:defRPr/>
              </a:pPr>
              <a:r>
                <a:rPr lang="en-GB" sz="1100" cap="all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AARHUS UNIVERSITY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en-GB" sz="1000" cap="none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Department of Biology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FF3E21-5CF0-4A39-BCA2-7650F21ED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63" y="6331067"/>
              <a:ext cx="776215" cy="388108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77F71832-5CE8-44F4-9C90-56D2F795E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47" y="6334244"/>
              <a:ext cx="1874980" cy="37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267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climexp.knmi.nl/plot_atlas_form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sl.noaa.gov/data/gridded/data.UDel_AirT_Precip.html" TargetMode="External"/><Relationship Id="rId13" Type="http://schemas.openxmlformats.org/officeDocument/2006/relationships/hyperlink" Target="https://psl.noaa.gov/data/gridded/data.gpcp.html" TargetMode="External"/><Relationship Id="rId3" Type="http://schemas.openxmlformats.org/officeDocument/2006/relationships/hyperlink" Target="https://psl.noaa.gov/data/gridded/data.crutem4.html" TargetMode="External"/><Relationship Id="rId7" Type="http://schemas.openxmlformats.org/officeDocument/2006/relationships/hyperlink" Target="https://psl.noaa.gov/data/gridded/data.ghcncams.html" TargetMode="External"/><Relationship Id="rId12" Type="http://schemas.openxmlformats.org/officeDocument/2006/relationships/hyperlink" Target="https://psl.noaa.gov/data/gridded/data.precl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sl.noaa.gov/data/gridded/data.gistemp.html" TargetMode="External"/><Relationship Id="rId11" Type="http://schemas.openxmlformats.org/officeDocument/2006/relationships/hyperlink" Target="https://www.psl.noaa.gov/data/gridded/data.cpc.globalprecip.html" TargetMode="External"/><Relationship Id="rId5" Type="http://schemas.openxmlformats.org/officeDocument/2006/relationships/hyperlink" Target="https://psl.noaa.gov/data/gridded/data.noaaglobaltemp.html" TargetMode="External"/><Relationship Id="rId15" Type="http://schemas.openxmlformats.org/officeDocument/2006/relationships/image" Target="../media/image9.jpg"/><Relationship Id="rId10" Type="http://schemas.openxmlformats.org/officeDocument/2006/relationships/hyperlink" Target="https://psl.noaa.gov/data/gridded/data.cpc.globaltemp.html" TargetMode="External"/><Relationship Id="rId4" Type="http://schemas.openxmlformats.org/officeDocument/2006/relationships/hyperlink" Target="https://psl.noaa.gov/data/gridded/data.ghcngridded.html" TargetMode="External"/><Relationship Id="rId9" Type="http://schemas.openxmlformats.org/officeDocument/2006/relationships/hyperlink" Target="https://www.worldclim.org/data/monthlywth.html" TargetMode="External"/><Relationship Id="rId14" Type="http://schemas.openxmlformats.org/officeDocument/2006/relationships/hyperlink" Target="https://psl.noaa.gov/data/gridded/data.gpcc.html#detai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esgf-node.llnl.gov/search/cmip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ds.climate.copernicus.eu/cdsapp#!/dataset/reanalysis-era5-single-levels?tab=overview" TargetMode="External"/><Relationship Id="rId7" Type="http://schemas.openxmlformats.org/officeDocument/2006/relationships/hyperlink" Target="https://apps.ecmwf.int/datasets/" TargetMode="External"/><Relationship Id="rId2" Type="http://schemas.openxmlformats.org/officeDocument/2006/relationships/hyperlink" Target="https://cds.climate.copernicus.eu/cdsapp#!/dataset/reanalysis-era5-land?tab=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mao.gsfc.nasa.gov/reanalysis/MERRA-2/" TargetMode="External"/><Relationship Id="rId5" Type="http://schemas.openxmlformats.org/officeDocument/2006/relationships/hyperlink" Target="https://cfs.ncep.noaa.gov/cfsr/" TargetMode="External"/><Relationship Id="rId10" Type="http://schemas.openxmlformats.org/officeDocument/2006/relationships/hyperlink" Target="https://climatedataguide.ucar.edu/climate-data/arctic-system-reanalysis-asr" TargetMode="External"/><Relationship Id="rId4" Type="http://schemas.openxmlformats.org/officeDocument/2006/relationships/hyperlink" Target="https://jra.kishou.go.jp/JRA-55/index_en.html#quality" TargetMode="External"/><Relationship Id="rId9" Type="http://schemas.openxmlformats.org/officeDocument/2006/relationships/hyperlink" Target="https://cds.climate.copernicus.eu/cdsapp#!/dataset/reanalysis-uerra-europe-complete?tab=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cos.wmo.int/en/essential-climate-variabl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corde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8DDF-4454-4B9B-A396-53F14F566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849746"/>
            <a:ext cx="11619345" cy="3128690"/>
          </a:xfrm>
        </p:spPr>
        <p:txBody>
          <a:bodyPr/>
          <a:lstStyle/>
          <a:p>
            <a:r>
              <a:rPr lang="en-GB" dirty="0"/>
              <a:t>A brief introduction to climate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08CA7-C798-4396-BA3E-6042EBF5C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530474"/>
            <a:ext cx="8825658" cy="827101"/>
          </a:xfrm>
        </p:spPr>
        <p:txBody>
          <a:bodyPr/>
          <a:lstStyle/>
          <a:p>
            <a:r>
              <a:rPr lang="en-GB" dirty="0"/>
              <a:t>How to get the most out of your climate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B6F3-8E9E-4C93-8EA3-9262B4872559}"/>
              </a:ext>
            </a:extLst>
          </p:cNvPr>
          <p:cNvSpPr/>
          <p:nvPr/>
        </p:nvSpPr>
        <p:spPr>
          <a:xfrm>
            <a:off x="414164" y="4699318"/>
            <a:ext cx="11449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Richard Davy</a:t>
            </a: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GB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Senior researcher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Nansen Centre, Bergen, Norway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7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preserves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1999" cy="5814152"/>
          </a:xfrm>
        </p:spPr>
        <p:txBody>
          <a:bodyPr/>
          <a:lstStyle/>
          <a:p>
            <a:r>
              <a:rPr lang="en-NO" dirty="0">
                <a:solidFill>
                  <a:schemeClr val="bg1"/>
                </a:solidFill>
              </a:rPr>
              <a:t>Statistical method</a:t>
            </a:r>
          </a:p>
          <a:p>
            <a:r>
              <a:rPr lang="en-NO" dirty="0">
                <a:solidFill>
                  <a:schemeClr val="bg1"/>
                </a:solidFill>
              </a:rPr>
              <a:t>Exploits local relationships</a:t>
            </a: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bg1"/>
                </a:solidFill>
              </a:rPr>
              <a:t>with co-variates</a:t>
            </a:r>
          </a:p>
          <a:p>
            <a:r>
              <a:rPr lang="en-NO" dirty="0">
                <a:solidFill>
                  <a:schemeClr val="bg1"/>
                </a:solidFill>
              </a:rPr>
              <a:t>Retains uncertainty</a:t>
            </a:r>
          </a:p>
          <a:p>
            <a:pPr marL="0" indent="0">
              <a:buNone/>
            </a:pPr>
            <a:endParaRPr lang="en-N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O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O" dirty="0">
                <a:solidFill>
                  <a:schemeClr val="bg1"/>
                </a:solidFill>
              </a:rPr>
              <a:t>We made a Global 1km*1km</a:t>
            </a:r>
          </a:p>
          <a:p>
            <a:pPr marL="0" indent="0">
              <a:buNone/>
            </a:pPr>
            <a:r>
              <a:rPr lang="en-NO" dirty="0">
                <a:solidFill>
                  <a:schemeClr val="bg1"/>
                </a:solidFill>
              </a:rPr>
              <a:t>SAT climatology </a:t>
            </a:r>
            <a:r>
              <a:rPr lang="en-NO" i="1" dirty="0">
                <a:solidFill>
                  <a:schemeClr val="bg1"/>
                </a:solidFill>
              </a:rPr>
              <a:t>with uncertainty</a:t>
            </a:r>
          </a:p>
          <a:p>
            <a:pPr marL="0" indent="0">
              <a:buNone/>
            </a:pPr>
            <a:endParaRPr lang="en-NO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O" dirty="0">
                <a:solidFill>
                  <a:schemeClr val="bg1"/>
                </a:solidFill>
              </a:rPr>
              <a:t> – you can too!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771EB-02BF-E042-83CE-0320F2973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87" b="10176"/>
          <a:stretch/>
        </p:blipFill>
        <p:spPr>
          <a:xfrm>
            <a:off x="4032097" y="1101950"/>
            <a:ext cx="4611141" cy="266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33CC-80AA-DA4C-BE79-4334E0E12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9" t="14824" r="19565" b="10789"/>
          <a:stretch/>
        </p:blipFill>
        <p:spPr>
          <a:xfrm>
            <a:off x="5109600" y="4093080"/>
            <a:ext cx="2851485" cy="27017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0CB732-C79F-6F47-98D5-63B65E886517}"/>
              </a:ext>
            </a:extLst>
          </p:cNvPr>
          <p:cNvGrpSpPr/>
          <p:nvPr/>
        </p:nvGrpSpPr>
        <p:grpSpPr>
          <a:xfrm>
            <a:off x="9148011" y="1101950"/>
            <a:ext cx="2662989" cy="2662989"/>
            <a:chOff x="5983037" y="523371"/>
            <a:chExt cx="2662989" cy="2662989"/>
          </a:xfrm>
        </p:grpSpPr>
        <p:pic>
          <p:nvPicPr>
            <p:cNvPr id="8" name="Picture 7" descr="A close up of clouds in the dark&#10;&#10;Description automatically generated">
              <a:extLst>
                <a:ext uri="{FF2B5EF4-FFF2-40B4-BE49-F238E27FC236}">
                  <a16:creationId xmlns:a16="http://schemas.microsoft.com/office/drawing/2014/main" id="{C22557C9-4BB3-764F-A888-32F7AF035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037" y="523371"/>
              <a:ext cx="2662989" cy="26629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5ECC78-361F-ED43-BEA7-957BC9D8A4D7}"/>
                </a:ext>
              </a:extLst>
            </p:cNvPr>
            <p:cNvSpPr/>
            <p:nvPr/>
          </p:nvSpPr>
          <p:spPr>
            <a:xfrm>
              <a:off x="7016100" y="790390"/>
              <a:ext cx="240631" cy="354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rgbClr val="FF0000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1B5E67-DD56-C94A-AFEF-D0032C517A4B}"/>
              </a:ext>
            </a:extLst>
          </p:cNvPr>
          <p:cNvCxnSpPr>
            <a:cxnSpLocks/>
          </p:cNvCxnSpPr>
          <p:nvPr/>
        </p:nvCxnSpPr>
        <p:spPr>
          <a:xfrm>
            <a:off x="6469358" y="1655673"/>
            <a:ext cx="2702170" cy="32870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6F5F11-B235-1842-8C68-6AAE5E3E8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50" t="15432" r="19750" b="10751"/>
          <a:stretch/>
        </p:blipFill>
        <p:spPr>
          <a:xfrm>
            <a:off x="7968198" y="4131834"/>
            <a:ext cx="2824543" cy="26629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0CDFCC-7762-6A47-BDDE-36FF8C810A92}"/>
              </a:ext>
            </a:extLst>
          </p:cNvPr>
          <p:cNvCxnSpPr>
            <a:cxnSpLocks/>
          </p:cNvCxnSpPr>
          <p:nvPr/>
        </p:nvCxnSpPr>
        <p:spPr>
          <a:xfrm flipH="1">
            <a:off x="8162279" y="1723901"/>
            <a:ext cx="1955800" cy="2748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70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Co-variates – known strong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solidFill>
                  <a:schemeClr val="bg1"/>
                </a:solidFill>
              </a:rPr>
              <a:t>Strong relationship between </a:t>
            </a:r>
            <a:r>
              <a:rPr lang="en-NO" b="1" dirty="0">
                <a:solidFill>
                  <a:schemeClr val="bg1"/>
                </a:solidFill>
              </a:rPr>
              <a:t>Temperature</a:t>
            </a:r>
            <a:r>
              <a:rPr lang="en-NO" dirty="0">
                <a:solidFill>
                  <a:schemeClr val="bg1"/>
                </a:solidFill>
              </a:rPr>
              <a:t> and </a:t>
            </a:r>
            <a:r>
              <a:rPr lang="en-NO" b="1" dirty="0">
                <a:solidFill>
                  <a:schemeClr val="bg1"/>
                </a:solidFill>
              </a:rPr>
              <a:t>Elevation</a:t>
            </a:r>
            <a:r>
              <a:rPr lang="en-NO" dirty="0">
                <a:solidFill>
                  <a:schemeClr val="bg1"/>
                </a:solidFill>
              </a:rPr>
              <a:t> at almost all </a:t>
            </a: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bg1"/>
                </a:solidFill>
              </a:rPr>
              <a:t>temporal resolutions    (hourly -&gt; climatology)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21E368-406E-074A-AA74-1755E74AE551}"/>
              </a:ext>
            </a:extLst>
          </p:cNvPr>
          <p:cNvGrpSpPr/>
          <p:nvPr/>
        </p:nvGrpSpPr>
        <p:grpSpPr>
          <a:xfrm>
            <a:off x="1577831" y="2097479"/>
            <a:ext cx="8975365" cy="4044630"/>
            <a:chOff x="21628" y="2097479"/>
            <a:chExt cx="8975365" cy="4044630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FE493D98-D020-F842-923E-891C867A8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12" t="8396" r="18771" b="9120"/>
            <a:stretch/>
          </p:blipFill>
          <p:spPr>
            <a:xfrm>
              <a:off x="3550051" y="4058291"/>
              <a:ext cx="2043898" cy="20838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81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965754-9CB1-2D47-AD10-654F5BFAA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66" t="15025" r="18728" b="20155"/>
            <a:stretch/>
          </p:blipFill>
          <p:spPr>
            <a:xfrm>
              <a:off x="3552553" y="2097479"/>
              <a:ext cx="2041388" cy="16623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43F8E3-0114-3F4F-812C-EC2C83DBD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226" t="15088" r="19362" b="9931"/>
            <a:stretch/>
          </p:blipFill>
          <p:spPr>
            <a:xfrm>
              <a:off x="5643238" y="2433035"/>
              <a:ext cx="3353755" cy="316419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E02CFE-0B04-5E45-B43C-3F641615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820" t="14912" r="19768" b="9931"/>
            <a:stretch/>
          </p:blipFill>
          <p:spPr>
            <a:xfrm>
              <a:off x="21628" y="2433035"/>
              <a:ext cx="3345926" cy="316419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56F75E-E2F5-CC42-B2D5-F0D01608E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258" y="4015134"/>
              <a:ext cx="2797342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BA9816-4885-F74E-A726-C4C1D03AC905}"/>
              </a:ext>
            </a:extLst>
          </p:cNvPr>
          <p:cNvGrpSpPr/>
          <p:nvPr/>
        </p:nvGrpSpPr>
        <p:grpSpPr>
          <a:xfrm>
            <a:off x="10122386" y="1131945"/>
            <a:ext cx="1931068" cy="1931068"/>
            <a:chOff x="6991621" y="72190"/>
            <a:chExt cx="1931068" cy="1931068"/>
          </a:xfrm>
        </p:grpSpPr>
        <p:pic>
          <p:nvPicPr>
            <p:cNvPr id="8" name="Picture 7" descr="A close up of clouds in the dark&#10;&#10;Description automatically generated">
              <a:extLst>
                <a:ext uri="{FF2B5EF4-FFF2-40B4-BE49-F238E27FC236}">
                  <a16:creationId xmlns:a16="http://schemas.microsoft.com/office/drawing/2014/main" id="{B23D7754-BCB3-C94C-96A3-73A65643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1621" y="72190"/>
              <a:ext cx="1931068" cy="193106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AA6456-C1F3-2642-A96E-7A61DEE01485}"/>
                </a:ext>
              </a:extLst>
            </p:cNvPr>
            <p:cNvSpPr/>
            <p:nvPr/>
          </p:nvSpPr>
          <p:spPr>
            <a:xfrm>
              <a:off x="7742321" y="252663"/>
              <a:ext cx="162426" cy="20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416839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Co-variates – known weak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8" y="1035136"/>
            <a:ext cx="12191999" cy="5204552"/>
          </a:xfrm>
        </p:spPr>
        <p:txBody>
          <a:bodyPr/>
          <a:lstStyle/>
          <a:p>
            <a:r>
              <a:rPr lang="en-NO" dirty="0">
                <a:solidFill>
                  <a:schemeClr val="bg1"/>
                </a:solidFill>
              </a:rPr>
              <a:t>Weak relationship between </a:t>
            </a:r>
            <a:r>
              <a:rPr lang="en-NO" b="1" dirty="0">
                <a:solidFill>
                  <a:schemeClr val="bg1"/>
                </a:solidFill>
              </a:rPr>
              <a:t>Precipitaion</a:t>
            </a:r>
            <a:r>
              <a:rPr lang="en-NO" dirty="0">
                <a:solidFill>
                  <a:schemeClr val="bg1"/>
                </a:solidFill>
              </a:rPr>
              <a:t> and </a:t>
            </a:r>
            <a:r>
              <a:rPr lang="en-NO" b="1" dirty="0">
                <a:solidFill>
                  <a:schemeClr val="bg1"/>
                </a:solidFill>
              </a:rPr>
              <a:t>Elevation</a:t>
            </a:r>
            <a:r>
              <a:rPr lang="en-NO" dirty="0">
                <a:solidFill>
                  <a:schemeClr val="bg1"/>
                </a:solidFill>
              </a:rPr>
              <a:t> at all </a:t>
            </a: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bg1"/>
                </a:solidFill>
              </a:rPr>
              <a:t>temporal resolutions    (hourly -&gt; climatology)</a:t>
            </a:r>
          </a:p>
          <a:p>
            <a:r>
              <a:rPr lang="en-NO" b="1" i="1" dirty="0">
                <a:solidFill>
                  <a:schemeClr val="bg1"/>
                </a:solidFill>
              </a:rPr>
              <a:t>Needs atmospheric dynamical model!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96BCE7-4FC8-7741-A803-BA6DBF749042}"/>
              </a:ext>
            </a:extLst>
          </p:cNvPr>
          <p:cNvGrpSpPr/>
          <p:nvPr/>
        </p:nvGrpSpPr>
        <p:grpSpPr>
          <a:xfrm>
            <a:off x="1553075" y="2097479"/>
            <a:ext cx="9120523" cy="4044630"/>
            <a:chOff x="59265" y="2097479"/>
            <a:chExt cx="9120523" cy="40446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E47D74-4636-154C-A2A6-0B41E7B8C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820" t="15350" r="18819" b="10439"/>
            <a:stretch/>
          </p:blipFill>
          <p:spPr>
            <a:xfrm>
              <a:off x="5738809" y="2487229"/>
              <a:ext cx="3440979" cy="3164198"/>
            </a:xfrm>
            <a:prstGeom prst="rect">
              <a:avLst/>
            </a:prstGeom>
          </p:spPr>
        </p:pic>
        <p:pic>
          <p:nvPicPr>
            <p:cNvPr id="18" name="Content Placeholder 4">
              <a:extLst>
                <a:ext uri="{FF2B5EF4-FFF2-40B4-BE49-F238E27FC236}">
                  <a16:creationId xmlns:a16="http://schemas.microsoft.com/office/drawing/2014/main" id="{74C40246-705F-6C4F-BF9F-F7FF53690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12" t="8396" r="18771" b="9120"/>
            <a:stretch/>
          </p:blipFill>
          <p:spPr>
            <a:xfrm>
              <a:off x="3550051" y="4058291"/>
              <a:ext cx="2043898" cy="20838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81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D69587-7AD3-C540-B6E7-3820037D1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766" t="15025" r="18728" b="20155"/>
            <a:stretch/>
          </p:blipFill>
          <p:spPr>
            <a:xfrm>
              <a:off x="3552553" y="2097479"/>
              <a:ext cx="2041388" cy="166239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A1048E-46EA-7245-89DD-2022DFDD9BF1}"/>
                </a:ext>
              </a:extLst>
            </p:cNvPr>
            <p:cNvCxnSpPr>
              <a:cxnSpLocks/>
            </p:cNvCxnSpPr>
            <p:nvPr/>
          </p:nvCxnSpPr>
          <p:spPr>
            <a:xfrm>
              <a:off x="3146258" y="4015134"/>
              <a:ext cx="2797342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0D5032-96B8-D348-90DE-23A2B7E7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30" t="15175" r="19362" b="10439"/>
            <a:stretch/>
          </p:blipFill>
          <p:spPr>
            <a:xfrm>
              <a:off x="59265" y="2487229"/>
              <a:ext cx="3345926" cy="314212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BA9816-4885-F74E-A726-C4C1D03AC905}"/>
              </a:ext>
            </a:extLst>
          </p:cNvPr>
          <p:cNvGrpSpPr/>
          <p:nvPr/>
        </p:nvGrpSpPr>
        <p:grpSpPr>
          <a:xfrm>
            <a:off x="10122386" y="1131945"/>
            <a:ext cx="1931068" cy="1931068"/>
            <a:chOff x="6991621" y="72190"/>
            <a:chExt cx="1931068" cy="1931068"/>
          </a:xfrm>
        </p:grpSpPr>
        <p:pic>
          <p:nvPicPr>
            <p:cNvPr id="8" name="Picture 7" descr="A close up of clouds in the dark&#10;&#10;Description automatically generated">
              <a:extLst>
                <a:ext uri="{FF2B5EF4-FFF2-40B4-BE49-F238E27FC236}">
                  <a16:creationId xmlns:a16="http://schemas.microsoft.com/office/drawing/2014/main" id="{B23D7754-BCB3-C94C-96A3-73A65643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1621" y="72190"/>
              <a:ext cx="1931068" cy="193106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AA6456-C1F3-2642-A96E-7A61DEE01485}"/>
                </a:ext>
              </a:extLst>
            </p:cNvPr>
            <p:cNvSpPr/>
            <p:nvPr/>
          </p:nvSpPr>
          <p:spPr>
            <a:xfrm>
              <a:off x="7742321" y="252663"/>
              <a:ext cx="162426" cy="20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74697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- soil moisture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8" y="1035136"/>
            <a:ext cx="12191999" cy="5204552"/>
          </a:xfrm>
        </p:spPr>
        <p:txBody>
          <a:bodyPr/>
          <a:lstStyle/>
          <a:p>
            <a:r>
              <a:rPr lang="en-NO" dirty="0">
                <a:solidFill>
                  <a:schemeClr val="bg1"/>
                </a:solidFill>
              </a:rPr>
              <a:t>Stronger relationship between </a:t>
            </a:r>
            <a:r>
              <a:rPr lang="en-NO" b="1" dirty="0">
                <a:solidFill>
                  <a:schemeClr val="bg1"/>
                </a:solidFill>
              </a:rPr>
              <a:t>Soil moisture</a:t>
            </a:r>
            <a:r>
              <a:rPr lang="en-NO" dirty="0">
                <a:solidFill>
                  <a:schemeClr val="bg1"/>
                </a:solidFill>
              </a:rPr>
              <a:t> and </a:t>
            </a:r>
            <a:r>
              <a:rPr lang="en-NO" b="1" dirty="0">
                <a:solidFill>
                  <a:schemeClr val="bg1"/>
                </a:solidFill>
              </a:rPr>
              <a:t>Elevation, soil properties, </a:t>
            </a:r>
            <a:br>
              <a:rPr lang="en-NO" b="1" dirty="0">
                <a:solidFill>
                  <a:schemeClr val="bg1"/>
                </a:solidFill>
              </a:rPr>
            </a:br>
            <a:r>
              <a:rPr lang="en-NO" b="1" dirty="0">
                <a:solidFill>
                  <a:schemeClr val="bg1"/>
                </a:solidFill>
              </a:rPr>
              <a:t>Slope</a:t>
            </a:r>
            <a:r>
              <a:rPr lang="en-NO" dirty="0">
                <a:solidFill>
                  <a:schemeClr val="bg1"/>
                </a:solidFill>
              </a:rPr>
              <a:t> </a:t>
            </a:r>
            <a:r>
              <a:rPr lang="en-NO" b="1" dirty="0">
                <a:solidFill>
                  <a:schemeClr val="bg1"/>
                </a:solidFill>
              </a:rPr>
              <a:t>steepness</a:t>
            </a:r>
            <a:endParaRPr lang="en-N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13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E47D74-4636-154C-A2A6-0B41E7B8C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" b="-401"/>
          <a:stretch/>
        </p:blipFill>
        <p:spPr>
          <a:xfrm>
            <a:off x="7571378" y="2487229"/>
            <a:ext cx="2851355" cy="3280559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74C40246-705F-6C4F-BF9F-F7FF53690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2" t="8396" r="18771" b="9120"/>
          <a:stretch/>
        </p:blipFill>
        <p:spPr>
          <a:xfrm>
            <a:off x="5043861" y="4058291"/>
            <a:ext cx="2043898" cy="20838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D69587-7AD3-C540-B6E7-3820037D1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66" t="15025" r="18728" b="20155"/>
          <a:stretch/>
        </p:blipFill>
        <p:spPr>
          <a:xfrm>
            <a:off x="5046363" y="2097479"/>
            <a:ext cx="2041388" cy="166239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A1048E-46EA-7245-89DD-2022DFDD9BF1}"/>
              </a:ext>
            </a:extLst>
          </p:cNvPr>
          <p:cNvCxnSpPr>
            <a:cxnSpLocks/>
          </p:cNvCxnSpPr>
          <p:nvPr/>
        </p:nvCxnSpPr>
        <p:spPr>
          <a:xfrm>
            <a:off x="4640068" y="4015134"/>
            <a:ext cx="279734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0D5032-96B8-D348-90DE-23A2B7E74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8" b="-1189"/>
          <a:stretch/>
        </p:blipFill>
        <p:spPr>
          <a:xfrm>
            <a:off x="1769267" y="2487229"/>
            <a:ext cx="2797342" cy="328006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48408-8C4A-4F41-8F8B-FBB12DAF327F}"/>
              </a:ext>
            </a:extLst>
          </p:cNvPr>
          <p:cNvGrpSpPr/>
          <p:nvPr/>
        </p:nvGrpSpPr>
        <p:grpSpPr>
          <a:xfrm>
            <a:off x="10122386" y="1131945"/>
            <a:ext cx="1931068" cy="1931068"/>
            <a:chOff x="6991621" y="72190"/>
            <a:chExt cx="1931068" cy="1931068"/>
          </a:xfrm>
        </p:grpSpPr>
        <p:pic>
          <p:nvPicPr>
            <p:cNvPr id="22" name="Picture 21" descr="A close up of clouds in the dark&#10;&#10;Description automatically generated">
              <a:extLst>
                <a:ext uri="{FF2B5EF4-FFF2-40B4-BE49-F238E27FC236}">
                  <a16:creationId xmlns:a16="http://schemas.microsoft.com/office/drawing/2014/main" id="{178774B2-39E5-DD49-980A-13C54D54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1621" y="72190"/>
              <a:ext cx="1931068" cy="193106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FA89AC-AA4A-F049-B4D8-7071E8A6B30D}"/>
                </a:ext>
              </a:extLst>
            </p:cNvPr>
            <p:cNvSpPr/>
            <p:nvPr/>
          </p:nvSpPr>
          <p:spPr>
            <a:xfrm>
              <a:off x="7742321" y="252663"/>
              <a:ext cx="162426" cy="20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3892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2CB438-94A1-B643-B5C8-38E8E48654D7}"/>
              </a:ext>
            </a:extLst>
          </p:cNvPr>
          <p:cNvSpPr txBox="1">
            <a:spLocks/>
          </p:cNvSpPr>
          <p:nvPr/>
        </p:nvSpPr>
        <p:spPr>
          <a:xfrm>
            <a:off x="17338" y="1035136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Co-variate effect on estimate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879E03B-07E4-6C41-AFB2-8B7C68B0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8" y="1157029"/>
            <a:ext cx="4032556" cy="49607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14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3D532-75A4-FE45-9D16-4BDF6FCD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487" y="1167365"/>
            <a:ext cx="4032573" cy="4971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A105C-FD35-EB4A-93F4-06C9CD9B1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234" y="1151861"/>
            <a:ext cx="4032574" cy="49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5145E-2A40-6643-B4A1-9945DF1BA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78" y="1146692"/>
            <a:ext cx="4032575" cy="4971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511ED-64C9-084B-ADA2-6FB2C8EAB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41" y="1146694"/>
            <a:ext cx="4032574" cy="4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2CB438-94A1-B643-B5C8-38E8E48654D7}"/>
              </a:ext>
            </a:extLst>
          </p:cNvPr>
          <p:cNvSpPr txBox="1">
            <a:spLocks/>
          </p:cNvSpPr>
          <p:nvPr/>
        </p:nvSpPr>
        <p:spPr>
          <a:xfrm>
            <a:off x="17338" y="1035136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Co-variate effect on uncertainty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15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3D532-75A4-FE45-9D16-4BDF6FCD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487" y="1167365"/>
            <a:ext cx="4032572" cy="4971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A105C-FD35-EB4A-93F4-06C9CD9B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234" y="1151861"/>
            <a:ext cx="4032573" cy="4971101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879E03B-07E4-6C41-AFB2-8B7C68B0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9" y="1157029"/>
            <a:ext cx="4032555" cy="49607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E471D-52CA-4947-AE80-48BB0BB71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79" y="1151861"/>
            <a:ext cx="4032573" cy="497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27317-408B-054B-B2C0-AA952DB9C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98" y="1146693"/>
            <a:ext cx="4032574" cy="4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2CB438-94A1-B643-B5C8-38E8E48654D7}"/>
              </a:ext>
            </a:extLst>
          </p:cNvPr>
          <p:cNvSpPr txBox="1">
            <a:spLocks/>
          </p:cNvSpPr>
          <p:nvPr/>
        </p:nvSpPr>
        <p:spPr>
          <a:xfrm>
            <a:off x="17338" y="1035136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Co-variate effect on estimate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879E03B-07E4-6C41-AFB2-8B7C68B0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" y="1157029"/>
            <a:ext cx="4040957" cy="49607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16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3D532-75A4-FE45-9D16-4BDF6FCD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95" y="1167365"/>
            <a:ext cx="4040957" cy="4971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A105C-FD35-EB4A-93F4-06C9CD9B1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42" y="1151861"/>
            <a:ext cx="4040958" cy="49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2CB438-94A1-B643-B5C8-38E8E48654D7}"/>
              </a:ext>
            </a:extLst>
          </p:cNvPr>
          <p:cNvSpPr txBox="1">
            <a:spLocks/>
          </p:cNvSpPr>
          <p:nvPr/>
        </p:nvSpPr>
        <p:spPr>
          <a:xfrm>
            <a:off x="17338" y="1035136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Co-variate effect on uncertainty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17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3D532-75A4-FE45-9D16-4BDF6FCD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295" y="1167365"/>
            <a:ext cx="4040957" cy="4971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A105C-FD35-EB4A-93F4-06C9CD9B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1042" y="1151861"/>
            <a:ext cx="4040958" cy="4971101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879E03B-07E4-6C41-AFB2-8B7C68B0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8" y="1157029"/>
            <a:ext cx="4040957" cy="4960765"/>
          </a:xfrm>
        </p:spPr>
      </p:pic>
    </p:spTree>
    <p:extLst>
      <p:ext uri="{BB962C8B-B14F-4D97-AF65-F5344CB8AC3E}">
        <p14:creationId xmlns:p14="http://schemas.microsoft.com/office/powerpoint/2010/main" val="215410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most from your co-variates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8" y="1035136"/>
            <a:ext cx="12191999" cy="5204552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GB" dirty="0"/>
              <a:t>Identify known relationships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Temperature:</a:t>
            </a:r>
            <a:r>
              <a:rPr lang="en-GB" dirty="0"/>
              <a:t> Elevation, Slope steepness, Slope direction</a:t>
            </a:r>
            <a:endParaRPr lang="en-GB" b="1" dirty="0"/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Make use of functionality where known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Soil moisture </a:t>
            </a:r>
            <a:r>
              <a:rPr lang="en-GB" dirty="0"/>
              <a:t>= alpha</a:t>
            </a:r>
            <a:r>
              <a:rPr lang="en-GB" baseline="30000" dirty="0"/>
              <a:t>2</a:t>
            </a:r>
            <a:r>
              <a:rPr lang="en-GB" dirty="0"/>
              <a:t> + 1/beta + gamma</a:t>
            </a:r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Include interaction between co-variates (when expected)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/>
              <a:t>Temperature</a:t>
            </a:r>
            <a:r>
              <a:rPr lang="en-GB" dirty="0"/>
              <a:t> = Elevation * Slope steepness + Slope direction * Slope steepness </a:t>
            </a:r>
            <a:endParaRPr lang="en-GB" b="1" dirty="0"/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Check there is substantial </a:t>
            </a:r>
            <a:r>
              <a:rPr lang="en-GB" i="1" dirty="0"/>
              <a:t>variation of the covariate </a:t>
            </a:r>
            <a:r>
              <a:rPr lang="en-GB" dirty="0"/>
              <a:t>within your domain</a:t>
            </a:r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Check relationship holds on timescale you’re interested in</a:t>
            </a:r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Consider using another variable you already downscaled e.g. </a:t>
            </a:r>
            <a:r>
              <a:rPr lang="en-GB" i="1" dirty="0"/>
              <a:t>Temperature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38DBD-5A16-1643-953C-F8180E9B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15" y="4794250"/>
            <a:ext cx="7874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Localisation of kriging – trade-offs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8" y="1035136"/>
            <a:ext cx="12191999" cy="5204552"/>
          </a:xfrm>
        </p:spPr>
        <p:txBody>
          <a:bodyPr/>
          <a:lstStyle/>
          <a:p>
            <a:r>
              <a:rPr lang="en-GB" dirty="0"/>
              <a:t>Choice of </a:t>
            </a:r>
            <a:r>
              <a:rPr lang="en-GB" dirty="0" err="1"/>
              <a:t>nmax</a:t>
            </a:r>
            <a:r>
              <a:rPr lang="en-GB" dirty="0"/>
              <a:t> defines radius from which kriging relations are derived</a:t>
            </a:r>
          </a:p>
          <a:p>
            <a:r>
              <a:rPr lang="en-GB" dirty="0"/>
              <a:t>As </a:t>
            </a:r>
            <a:r>
              <a:rPr lang="en-GB" dirty="0" err="1"/>
              <a:t>nmax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increases</a:t>
            </a:r>
            <a:r>
              <a:rPr lang="en-GB" dirty="0">
                <a:solidFill>
                  <a:schemeClr val="bg1"/>
                </a:solidFill>
              </a:rPr>
              <a:t>,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         estimate </a:t>
            </a:r>
            <a:r>
              <a:rPr lang="en-GB" dirty="0">
                <a:solidFill>
                  <a:srgbClr val="00B050"/>
                </a:solidFill>
              </a:rPr>
              <a:t>converges</a:t>
            </a:r>
            <a:r>
              <a:rPr lang="en-GB" dirty="0">
                <a:solidFill>
                  <a:schemeClr val="bg1"/>
                </a:solidFill>
              </a:rPr>
              <a:t>			        uncertainty </a:t>
            </a:r>
            <a:r>
              <a:rPr lang="en-GB" dirty="0">
                <a:solidFill>
                  <a:srgbClr val="00B0F0"/>
                </a:solidFill>
              </a:rPr>
              <a:t>decreases</a:t>
            </a:r>
            <a:r>
              <a:rPr lang="en-GB" dirty="0">
                <a:solidFill>
                  <a:schemeClr val="bg1"/>
                </a:solidFill>
              </a:rPr>
              <a:t>               computation time </a:t>
            </a:r>
            <a:r>
              <a:rPr lang="en-GB" dirty="0">
                <a:solidFill>
                  <a:schemeClr val="accent1"/>
                </a:solidFill>
              </a:rPr>
              <a:t>increases 																		    exponentially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19</a:t>
            </a:fld>
            <a:endParaRPr lang="en-GB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231395C-8FF2-B54B-B00B-FADDD8035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r="6821"/>
          <a:stretch/>
        </p:blipFill>
        <p:spPr>
          <a:xfrm>
            <a:off x="184931" y="2979915"/>
            <a:ext cx="3854539" cy="3259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F1CB1-652B-E44A-8481-2A670B377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5489" r="7338"/>
          <a:stretch/>
        </p:blipFill>
        <p:spPr>
          <a:xfrm>
            <a:off x="4210792" y="3158836"/>
            <a:ext cx="3860928" cy="308085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D32A022-98B4-9748-9D8D-6E62A15FB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5489" r="6754"/>
          <a:stretch/>
        </p:blipFill>
        <p:spPr>
          <a:xfrm>
            <a:off x="8243042" y="3158836"/>
            <a:ext cx="3869393" cy="3080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19B8-0F9E-6349-9F23-3B3AE6203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6" y="1119814"/>
            <a:ext cx="3854539" cy="47417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D042CA-F2C2-F342-ACB0-0B8265CAC6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08" y="1119814"/>
            <a:ext cx="3854539" cy="4741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DC26B9-83EB-8749-9D1E-51F398E58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49" y="1072153"/>
            <a:ext cx="3885205" cy="47894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DB1767-F883-C14D-A2A8-7C4EA852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49" y="1119814"/>
            <a:ext cx="3854539" cy="4741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83702D-622D-194E-8044-4C6046B66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6" y="1119814"/>
            <a:ext cx="3854539" cy="47417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6AFFA-ECE0-3948-B395-0B0E886CCC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8" y="1095983"/>
            <a:ext cx="3885205" cy="47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ED90-8575-7049-ABC3-EBE87D02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06D3-5FEF-3F42-99E8-6D847B7BB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GB" sz="2800" b="1" dirty="0"/>
              <a:t>Climate data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i="1" dirty="0"/>
              <a:t>Types of climate data (pros and cons)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i="1" dirty="0"/>
              <a:t>What data is available </a:t>
            </a:r>
          </a:p>
          <a:p>
            <a:pPr fontAlgn="base"/>
            <a:r>
              <a:rPr lang="en-GB" sz="2800" b="1" dirty="0"/>
              <a:t>Downscaling Methods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i="1" dirty="0"/>
              <a:t>Dynamic vs. Statistical Downscaling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i="1" dirty="0"/>
              <a:t>Kriging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i="1" dirty="0"/>
              <a:t>Co-variates: best practice guidelines</a:t>
            </a:r>
          </a:p>
          <a:p>
            <a:pPr fontAlgn="base"/>
            <a:r>
              <a:rPr lang="en-GB" sz="2800" b="1" dirty="0"/>
              <a:t>Climate projection &amp; prediction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dirty="0"/>
              <a:t>How is it made and where can I get it?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800" dirty="0"/>
              <a:t>Uses and mis-uses of climate model data</a:t>
            </a:r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2B2FA-6716-BF41-89A1-ABCBA0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8987E-3566-884B-AAC0-62DD0B47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65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9CFC-7DC6-224F-9FAE-A9C40525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5FC9-C5F4-CF47-8BA3-24FAFE7E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NO" sz="4400" dirty="0"/>
          </a:p>
          <a:p>
            <a:pPr marL="0" indent="0" algn="ctr">
              <a:buNone/>
            </a:pPr>
            <a:endParaRPr lang="en-NO" sz="4400" dirty="0"/>
          </a:p>
          <a:p>
            <a:pPr marL="0" indent="0" algn="ctr">
              <a:buNone/>
            </a:pPr>
            <a:r>
              <a:rPr lang="en-NO" sz="4400" dirty="0"/>
              <a:t>Climate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4075-7D49-7140-8008-C0DA17D5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5CE1E-AAC3-CC46-8343-A8E7726C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6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CD39B-129C-B345-9D87-CEEDD0208C79}"/>
              </a:ext>
            </a:extLst>
          </p:cNvPr>
          <p:cNvSpPr txBox="1">
            <a:spLocks/>
          </p:cNvSpPr>
          <p:nvPr/>
        </p:nvSpPr>
        <p:spPr>
          <a:xfrm>
            <a:off x="345291" y="3899146"/>
            <a:ext cx="2874819" cy="20887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NO" dirty="0"/>
              <a:t>More processes /components added.</a:t>
            </a:r>
          </a:p>
          <a:p>
            <a:pPr marL="0" indent="0">
              <a:buFont typeface="Wingdings 3" charset="2"/>
              <a:buNone/>
            </a:pPr>
            <a:endParaRPr lang="en-NO" dirty="0"/>
          </a:p>
          <a:p>
            <a:pPr marL="0" indent="0">
              <a:buFont typeface="Wingdings 3" charset="2"/>
              <a:buNone/>
            </a:pPr>
            <a:r>
              <a:rPr lang="en-NO" dirty="0"/>
              <a:t>Question driven e.g. ice sheets -&gt; sea level rise</a:t>
            </a:r>
          </a:p>
          <a:p>
            <a:endParaRPr lang="en-NO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7A238-659E-1F41-989F-3402C94E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" y="1118117"/>
            <a:ext cx="6039465" cy="2576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CE456-CB7A-674E-BC96-22089561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229" y="3050898"/>
            <a:ext cx="3445437" cy="31583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D94AB8-BB55-5143-9515-574F61547D1E}"/>
              </a:ext>
            </a:extLst>
          </p:cNvPr>
          <p:cNvSpPr txBox="1">
            <a:spLocks/>
          </p:cNvSpPr>
          <p:nvPr/>
        </p:nvSpPr>
        <p:spPr>
          <a:xfrm>
            <a:off x="5727074" y="3410961"/>
            <a:ext cx="2977085" cy="25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NO" sz="2000" dirty="0">
                <a:solidFill>
                  <a:schemeClr val="bg1"/>
                </a:solidFill>
              </a:rPr>
              <a:t>Improved resolution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NO" sz="2000" dirty="0">
              <a:solidFill>
                <a:schemeClr val="bg1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NO" sz="2000" dirty="0">
              <a:solidFill>
                <a:schemeClr val="bg1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NO" sz="2000" dirty="0">
              <a:solidFill>
                <a:schemeClr val="bg1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NO" sz="2000" dirty="0">
              <a:solidFill>
                <a:schemeClr val="bg1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NO" sz="2000" dirty="0">
                <a:solidFill>
                  <a:schemeClr val="bg1"/>
                </a:solidFill>
              </a:rPr>
              <a:t>We are here  ---&gt;</a:t>
            </a:r>
          </a:p>
          <a:p>
            <a:endParaRPr lang="en-NO" sz="2000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1DAA811-0801-B347-89A8-FBD856A0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20" y="115592"/>
            <a:ext cx="3228053" cy="22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59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22</a:t>
            </a:fld>
            <a:endParaRPr lang="en-GB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2F178-196A-8447-902A-542905FF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3088330"/>
            <a:ext cx="5982128" cy="30354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1410EC-DD8B-8949-A47B-0A992EAF415F}"/>
              </a:ext>
            </a:extLst>
          </p:cNvPr>
          <p:cNvSpPr txBox="1">
            <a:spLocks/>
          </p:cNvSpPr>
          <p:nvPr/>
        </p:nvSpPr>
        <p:spPr>
          <a:xfrm>
            <a:off x="3338301" y="1236661"/>
            <a:ext cx="3707823" cy="132643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r">
              <a:buFont typeface="Wingdings 3" charset="2"/>
              <a:buNone/>
            </a:pPr>
            <a:r>
              <a:rPr lang="en-NO" dirty="0"/>
              <a:t>Several well-studied periods/scenarios with large multi-model ensembles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BA96A-938F-5343-8FAE-A83E34DC001B}"/>
              </a:ext>
            </a:extLst>
          </p:cNvPr>
          <p:cNvSpPr txBox="1">
            <a:spLocks/>
          </p:cNvSpPr>
          <p:nvPr/>
        </p:nvSpPr>
        <p:spPr>
          <a:xfrm>
            <a:off x="6120674" y="3932894"/>
            <a:ext cx="4436490" cy="188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sz="2400" dirty="0">
                <a:solidFill>
                  <a:schemeClr val="bg1"/>
                </a:solidFill>
              </a:rPr>
              <a:t>Detection /attribution studies</a:t>
            </a:r>
          </a:p>
          <a:p>
            <a:r>
              <a:rPr lang="nb-NO" sz="2400" dirty="0">
                <a:solidFill>
                  <a:schemeClr val="bg1"/>
                </a:solidFill>
              </a:rPr>
              <a:t>Is </a:t>
            </a:r>
            <a:r>
              <a:rPr lang="nb-NO" sz="2400" dirty="0" err="1">
                <a:solidFill>
                  <a:schemeClr val="bg1"/>
                </a:solidFill>
              </a:rPr>
              <a:t>this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effect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caused</a:t>
            </a:r>
            <a:r>
              <a:rPr lang="nb-NO" sz="2400" dirty="0">
                <a:solidFill>
                  <a:schemeClr val="bg1"/>
                </a:solidFill>
              </a:rPr>
              <a:t> by </a:t>
            </a:r>
            <a:r>
              <a:rPr lang="nb-NO" sz="2400" i="1" dirty="0" err="1">
                <a:solidFill>
                  <a:schemeClr val="bg1"/>
                </a:solidFill>
              </a:rPr>
              <a:t>X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climate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condition</a:t>
            </a:r>
            <a:r>
              <a:rPr lang="nb-NO" sz="2400" dirty="0">
                <a:solidFill>
                  <a:schemeClr val="bg1"/>
                </a:solidFill>
              </a:rPr>
              <a:t>?</a:t>
            </a:r>
            <a:endParaRPr lang="en-NO" sz="2400" dirty="0">
              <a:solidFill>
                <a:schemeClr val="bg1"/>
              </a:solidFill>
            </a:endParaRPr>
          </a:p>
          <a:p>
            <a:r>
              <a:rPr lang="en-NO" sz="2400" dirty="0">
                <a:solidFill>
                  <a:schemeClr val="bg1"/>
                </a:solidFill>
              </a:rPr>
              <a:t>Run your model with and without </a:t>
            </a:r>
            <a:r>
              <a:rPr lang="en-NO" sz="2400" i="1" dirty="0">
                <a:solidFill>
                  <a:schemeClr val="bg1"/>
                </a:solidFill>
              </a:rPr>
              <a:t>X</a:t>
            </a:r>
            <a:r>
              <a:rPr lang="en-NO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NO" sz="24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FA72E2-DC38-C44F-A700-0F47B52A2519}"/>
              </a:ext>
            </a:extLst>
          </p:cNvPr>
          <p:cNvGrpSpPr>
            <a:grpSpLocks noChangeAspect="1"/>
          </p:cNvGrpSpPr>
          <p:nvPr/>
        </p:nvGrpSpPr>
        <p:grpSpPr>
          <a:xfrm>
            <a:off x="7314920" y="85921"/>
            <a:ext cx="4608282" cy="3578813"/>
            <a:chOff x="4977309" y="1883840"/>
            <a:chExt cx="6159251" cy="47833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91D134-14E7-B342-BB33-758802EA5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5" t="6111" r="6667" b="2998"/>
            <a:stretch/>
          </p:blipFill>
          <p:spPr>
            <a:xfrm>
              <a:off x="4977309" y="1883840"/>
              <a:ext cx="6159251" cy="4783303"/>
            </a:xfrm>
            <a:prstGeom prst="rect">
              <a:avLst/>
            </a:prstGeom>
          </p:spPr>
        </p:pic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76504124-216C-D049-9F3D-2F63E38E4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910" t="29260" r="34679" b="60816"/>
            <a:stretch/>
          </p:blipFill>
          <p:spPr>
            <a:xfrm>
              <a:off x="5632816" y="3503769"/>
              <a:ext cx="1469598" cy="1419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16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24EE-0EC9-A64C-97F4-C30BE332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Climate projections: uncertainty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C62F-91CB-2B4B-9437-995DE082B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68B2B-3E64-4D4D-A672-553C0738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580C1-7C80-D74D-A5E1-72F948CE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23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F7143-09C3-A345-8A5E-5842B4F6B606}"/>
              </a:ext>
            </a:extLst>
          </p:cNvPr>
          <p:cNvSpPr txBox="1">
            <a:spLocks/>
          </p:cNvSpPr>
          <p:nvPr/>
        </p:nvSpPr>
        <p:spPr>
          <a:xfrm>
            <a:off x="2152649" y="1043848"/>
            <a:ext cx="7886700" cy="14295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NO" sz="2400" dirty="0"/>
              <a:t>   Projection uncertainty =</a:t>
            </a:r>
            <a:r>
              <a:rPr lang="ru-RU" sz="2400" dirty="0"/>
              <a:t> </a:t>
            </a:r>
            <a:r>
              <a:rPr lang="en-NO" sz="2400" dirty="0"/>
              <a:t> 1</a:t>
            </a:r>
            <a:r>
              <a:rPr lang="en-NO" sz="2400" baseline="30000" dirty="0"/>
              <a:t>st</a:t>
            </a:r>
            <a:r>
              <a:rPr lang="en-NO" sz="2400" dirty="0"/>
              <a:t> (</a:t>
            </a:r>
            <a:r>
              <a:rPr lang="en-NO" sz="2400" dirty="0">
                <a:solidFill>
                  <a:srgbClr val="00B050"/>
                </a:solidFill>
              </a:rPr>
              <a:t>Scenario spread</a:t>
            </a:r>
            <a:r>
              <a:rPr lang="en-NO" sz="2400" dirty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NO" sz="2400" dirty="0"/>
              <a:t>	</a:t>
            </a:r>
            <a:r>
              <a:rPr lang="ru-RU" sz="2400" dirty="0"/>
              <a:t>		     </a:t>
            </a:r>
            <a:r>
              <a:rPr lang="en-NO" sz="2400" dirty="0"/>
              <a:t>+ 2</a:t>
            </a:r>
            <a:r>
              <a:rPr lang="en-NO" sz="2400" baseline="30000" dirty="0"/>
              <a:t>nd</a:t>
            </a:r>
            <a:r>
              <a:rPr lang="en-NO" sz="2400" dirty="0"/>
              <a:t> (</a:t>
            </a:r>
            <a:r>
              <a:rPr lang="en-NO" sz="2400" dirty="0">
                <a:solidFill>
                  <a:srgbClr val="0070C0"/>
                </a:solidFill>
              </a:rPr>
              <a:t>Model processes</a:t>
            </a:r>
            <a:r>
              <a:rPr lang="en-NO" sz="2400" dirty="0"/>
              <a:t>) </a:t>
            </a:r>
            <a:endParaRPr lang="ru-RU" sz="2400" dirty="0"/>
          </a:p>
          <a:p>
            <a:pPr marL="0" indent="0">
              <a:buFont typeface="Wingdings 3" charset="2"/>
              <a:buNone/>
            </a:pPr>
            <a:r>
              <a:rPr lang="ru-RU" sz="2400" dirty="0"/>
              <a:t> 			     </a:t>
            </a:r>
            <a:r>
              <a:rPr lang="en-NO" sz="2400" dirty="0"/>
              <a:t>+ 3</a:t>
            </a:r>
            <a:r>
              <a:rPr lang="en-NO" sz="2400" baseline="30000" dirty="0"/>
              <a:t>rd</a:t>
            </a:r>
            <a:r>
              <a:rPr lang="en-NO" sz="2400" dirty="0"/>
              <a:t> (</a:t>
            </a:r>
            <a:r>
              <a:rPr lang="en-NO" sz="2400" dirty="0">
                <a:solidFill>
                  <a:schemeClr val="accent2"/>
                </a:solidFill>
              </a:rPr>
              <a:t>Internal variability</a:t>
            </a:r>
            <a:r>
              <a:rPr lang="en-NO" sz="2400" dirty="0"/>
              <a:t>)</a:t>
            </a:r>
          </a:p>
          <a:p>
            <a:endParaRPr lang="en-NO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CC280B7-6E06-0347-A373-E582F83D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63" y="2349766"/>
            <a:ext cx="7886701" cy="37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24EE-0EC9-A64C-97F4-C30BE332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Climate projections: uncertainty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C62F-91CB-2B4B-9437-995DE082B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68B2B-3E64-4D4D-A672-553C0738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580C1-7C80-D74D-A5E1-72F948CE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24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F7143-09C3-A345-8A5E-5842B4F6B606}"/>
              </a:ext>
            </a:extLst>
          </p:cNvPr>
          <p:cNvSpPr txBox="1">
            <a:spLocks/>
          </p:cNvSpPr>
          <p:nvPr/>
        </p:nvSpPr>
        <p:spPr>
          <a:xfrm>
            <a:off x="2152649" y="1043848"/>
            <a:ext cx="7886700" cy="14295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NO" sz="2400" dirty="0"/>
              <a:t>   Projection uncertainty =</a:t>
            </a:r>
            <a:r>
              <a:rPr lang="ru-RU" sz="2400" dirty="0"/>
              <a:t> </a:t>
            </a:r>
            <a:r>
              <a:rPr lang="en-NO" sz="2400" dirty="0"/>
              <a:t> 1</a:t>
            </a:r>
            <a:r>
              <a:rPr lang="en-NO" sz="2400" baseline="30000" dirty="0"/>
              <a:t>st</a:t>
            </a:r>
            <a:r>
              <a:rPr lang="en-NO" sz="2400" dirty="0"/>
              <a:t> (</a:t>
            </a:r>
            <a:r>
              <a:rPr lang="en-NO" sz="2400" dirty="0">
                <a:solidFill>
                  <a:srgbClr val="00B050"/>
                </a:solidFill>
              </a:rPr>
              <a:t>Scenario spread</a:t>
            </a:r>
            <a:r>
              <a:rPr lang="en-NO" sz="2400" dirty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NO" sz="2400" dirty="0"/>
              <a:t>	</a:t>
            </a:r>
            <a:r>
              <a:rPr lang="ru-RU" sz="2400" dirty="0"/>
              <a:t>		     </a:t>
            </a:r>
            <a:r>
              <a:rPr lang="en-NO" sz="2400" dirty="0"/>
              <a:t>+ 2</a:t>
            </a:r>
            <a:r>
              <a:rPr lang="en-NO" sz="2400" baseline="30000" dirty="0"/>
              <a:t>nd</a:t>
            </a:r>
            <a:r>
              <a:rPr lang="en-NO" sz="2400" dirty="0"/>
              <a:t> (</a:t>
            </a:r>
            <a:r>
              <a:rPr lang="en-NO" sz="2400" dirty="0">
                <a:solidFill>
                  <a:srgbClr val="0070C0"/>
                </a:solidFill>
              </a:rPr>
              <a:t>Model processes</a:t>
            </a:r>
            <a:r>
              <a:rPr lang="en-NO" sz="2400" dirty="0"/>
              <a:t>) </a:t>
            </a:r>
            <a:endParaRPr lang="ru-RU" sz="2400" dirty="0"/>
          </a:p>
          <a:p>
            <a:pPr marL="0" indent="0">
              <a:buFont typeface="Wingdings 3" charset="2"/>
              <a:buNone/>
            </a:pPr>
            <a:r>
              <a:rPr lang="ru-RU" sz="2400" dirty="0"/>
              <a:t> 			     </a:t>
            </a:r>
            <a:r>
              <a:rPr lang="en-NO" sz="2400" dirty="0"/>
              <a:t>+ 3</a:t>
            </a:r>
            <a:r>
              <a:rPr lang="en-NO" sz="2400" baseline="30000" dirty="0"/>
              <a:t>rd</a:t>
            </a:r>
            <a:r>
              <a:rPr lang="en-NO" sz="2400" dirty="0"/>
              <a:t> (</a:t>
            </a:r>
            <a:r>
              <a:rPr lang="en-NO" sz="2400" dirty="0">
                <a:solidFill>
                  <a:schemeClr val="accent2"/>
                </a:solidFill>
              </a:rPr>
              <a:t>Internal variability</a:t>
            </a:r>
            <a:r>
              <a:rPr lang="en-NO" sz="2400" dirty="0"/>
              <a:t>)</a:t>
            </a:r>
          </a:p>
          <a:p>
            <a:endParaRPr lang="en-NO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CC280B7-6E06-0347-A373-E582F83D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2588997"/>
            <a:ext cx="3002388" cy="14295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261746C-4F64-C74D-98EB-7B6EF857C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79" y="2473404"/>
            <a:ext cx="4419870" cy="36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8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38A9-90BB-BF45-B0D7-22A66BED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Climate projections: Uses and mis-uses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0588-C373-3642-8072-8105AEBC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7"/>
            <a:ext cx="12191999" cy="5810961"/>
          </a:xfrm>
        </p:spPr>
        <p:txBody>
          <a:bodyPr/>
          <a:lstStyle/>
          <a:p>
            <a:r>
              <a:rPr lang="en-NO" dirty="0"/>
              <a:t>Synthetic time series drawn from the climatological PDFs</a:t>
            </a:r>
          </a:p>
          <a:p>
            <a:r>
              <a:rPr lang="en-NO" dirty="0"/>
              <a:t>Robust projections of changes in mean climate and variability</a:t>
            </a:r>
          </a:p>
          <a:p>
            <a:r>
              <a:rPr lang="nb-NO" dirty="0" err="1"/>
              <a:t>Confidence</a:t>
            </a:r>
            <a:r>
              <a:rPr lang="nb-NO" dirty="0"/>
              <a:t> in </a:t>
            </a:r>
            <a:r>
              <a:rPr lang="nb-NO" dirty="0" err="1"/>
              <a:t>projections</a:t>
            </a:r>
            <a:r>
              <a:rPr lang="nb-NO" dirty="0"/>
              <a:t> </a:t>
            </a:r>
            <a:r>
              <a:rPr lang="nb-NO" dirty="0" err="1"/>
              <a:t>depends</a:t>
            </a:r>
            <a:r>
              <a:rPr lang="nb-NO" dirty="0"/>
              <a:t> </a:t>
            </a:r>
            <a:r>
              <a:rPr lang="nb-NO" dirty="0" err="1"/>
              <a:t>upon</a:t>
            </a:r>
            <a:r>
              <a:rPr lang="nb-NO" dirty="0"/>
              <a:t> (1) variable (2) spatial </a:t>
            </a:r>
            <a:r>
              <a:rPr lang="nb-NO" dirty="0" err="1"/>
              <a:t>scale</a:t>
            </a:r>
            <a:r>
              <a:rPr lang="nb-NO" dirty="0"/>
              <a:t> (3) temporal </a:t>
            </a:r>
            <a:r>
              <a:rPr lang="nb-NO" dirty="0" err="1"/>
              <a:t>scale</a:t>
            </a:r>
            <a:endParaRPr lang="nb-NO" dirty="0"/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AB02-3715-634B-AF5D-FF9E7CDE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D727D-33CF-E641-B246-26C36BC4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96785-E787-4540-B745-58F2C5ECC6CD}"/>
              </a:ext>
            </a:extLst>
          </p:cNvPr>
          <p:cNvSpPr/>
          <p:nvPr/>
        </p:nvSpPr>
        <p:spPr>
          <a:xfrm>
            <a:off x="2154381" y="2721060"/>
            <a:ext cx="7883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0070C0"/>
                </a:solidFill>
              </a:rPr>
              <a:t>Mean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temperature</a:t>
            </a:r>
            <a:r>
              <a:rPr lang="nb-NO" dirty="0">
                <a:solidFill>
                  <a:srgbClr val="0070C0"/>
                </a:solidFill>
              </a:rPr>
              <a:t> at </a:t>
            </a:r>
            <a:r>
              <a:rPr lang="nb-NO" dirty="0" err="1">
                <a:solidFill>
                  <a:srgbClr val="0070C0"/>
                </a:solidFill>
              </a:rPr>
              <a:t>continental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scale</a:t>
            </a:r>
            <a:r>
              <a:rPr lang="nb-NO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nb-NO" dirty="0" err="1">
                <a:solidFill>
                  <a:srgbClr val="FF0000"/>
                </a:solidFill>
              </a:rPr>
              <a:t>Precipitation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extremes</a:t>
            </a:r>
            <a:r>
              <a:rPr lang="nb-NO" dirty="0">
                <a:solidFill>
                  <a:srgbClr val="FF0000"/>
                </a:solidFill>
              </a:rPr>
              <a:t> at country </a:t>
            </a:r>
            <a:r>
              <a:rPr lang="nb-NO" dirty="0" err="1">
                <a:solidFill>
                  <a:srgbClr val="FF0000"/>
                </a:solidFill>
              </a:rPr>
              <a:t>scale</a:t>
            </a:r>
            <a:endParaRPr lang="en-NO" dirty="0">
              <a:solidFill>
                <a:srgbClr val="FF0000"/>
              </a:solidFill>
            </a:endParaRPr>
          </a:p>
        </p:txBody>
      </p:sp>
      <p:pic>
        <p:nvPicPr>
          <p:cNvPr id="7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A1578-FB39-EE4C-8864-A6B6BA58B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92" y="3307464"/>
            <a:ext cx="6193683" cy="34745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7325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Projections are a boundary condition problem</a:t>
            </a:r>
            <a:br>
              <a:rPr lang="en-GB" dirty="0"/>
            </a:br>
            <a:r>
              <a:rPr lang="en-GB" i="1" dirty="0"/>
              <a:t>how much CO2 is emitted?</a:t>
            </a:r>
          </a:p>
          <a:p>
            <a:r>
              <a:rPr lang="en-GB" dirty="0"/>
              <a:t>Weather forecasts are an initial value problem</a:t>
            </a:r>
            <a:br>
              <a:rPr lang="en-GB" dirty="0"/>
            </a:br>
            <a:r>
              <a:rPr lang="en-GB" i="1" dirty="0"/>
              <a:t>If I have good observations today, I can predict</a:t>
            </a:r>
            <a:br>
              <a:rPr lang="en-GB" i="1" dirty="0"/>
            </a:br>
            <a:r>
              <a:rPr lang="en-GB" i="1" dirty="0"/>
              <a:t>what happens up to 14 days ahead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Our goal</a:t>
            </a:r>
          </a:p>
          <a:p>
            <a:r>
              <a:rPr lang="en-GB" dirty="0"/>
              <a:t>Reduce uncertainty on short lead </a:t>
            </a:r>
            <a:br>
              <a:rPr lang="en-GB" dirty="0"/>
            </a:br>
            <a:r>
              <a:rPr lang="en-GB" dirty="0"/>
              <a:t>times (&lt;30 years)</a:t>
            </a:r>
          </a:p>
          <a:p>
            <a:r>
              <a:rPr lang="en-GB" dirty="0"/>
              <a:t>Initialise ocean, other sources of </a:t>
            </a:r>
            <a:br>
              <a:rPr lang="en-GB" dirty="0"/>
            </a:br>
            <a:r>
              <a:rPr lang="en-GB" dirty="0"/>
              <a:t>predictability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26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0968-9189-5448-A828-3B8DDFE4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814626"/>
            <a:ext cx="6871853" cy="23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650081FF-1967-894C-A1FE-35445514B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87" y="1162526"/>
            <a:ext cx="5496339" cy="27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CAA5-219C-B648-BE73-7F588903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Using climate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7AAF-5F84-A745-835E-AF995199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O" b="1" dirty="0"/>
              <a:t>Fish forecasts</a:t>
            </a:r>
            <a:endParaRPr lang="en-NO" dirty="0"/>
          </a:p>
          <a:p>
            <a:r>
              <a:rPr lang="en-NO" dirty="0"/>
              <a:t>Species following salinity</a:t>
            </a:r>
            <a:br>
              <a:rPr lang="en-NO" dirty="0"/>
            </a:br>
            <a:r>
              <a:rPr lang="en-NO" dirty="0"/>
              <a:t>gradients</a:t>
            </a:r>
          </a:p>
          <a:p>
            <a:r>
              <a:rPr lang="en-NO" dirty="0"/>
              <a:t>Probablistic forecast up to</a:t>
            </a:r>
            <a:br>
              <a:rPr lang="en-NO" dirty="0"/>
            </a:br>
            <a:r>
              <a:rPr lang="en-NO" dirty="0"/>
              <a:t>5 years out</a:t>
            </a:r>
          </a:p>
          <a:p>
            <a:endParaRPr lang="en-NO" dirty="0"/>
          </a:p>
          <a:p>
            <a:endParaRPr lang="en-NO" dirty="0"/>
          </a:p>
          <a:p>
            <a:pPr marL="0" indent="0">
              <a:buNone/>
            </a:pPr>
            <a:r>
              <a:rPr lang="en-NO" b="1" dirty="0"/>
              <a:t>Seasonal forecasting</a:t>
            </a:r>
          </a:p>
          <a:p>
            <a:r>
              <a:rPr lang="en-NO" dirty="0"/>
              <a:t>Seasonal drought forecast</a:t>
            </a:r>
          </a:p>
          <a:p>
            <a:r>
              <a:rPr lang="en-NO" dirty="0"/>
              <a:t>Heatwave risks</a:t>
            </a:r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1335C-D037-A54E-BA87-A4CB48FD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D4B0C-0FE8-0C4C-99A0-9BDF639E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C1B599-8790-B544-A4DC-1591D4B6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54" y="1496152"/>
            <a:ext cx="8293100" cy="431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F41D50-30AC-9045-A62D-27ABA79D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14" y="1134905"/>
            <a:ext cx="7405579" cy="572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407D-A7D0-9A4F-B52D-651B6AB1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Getting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FD85-50C9-1C49-8BAA-EFF893C6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D3527-6437-C34B-A3F5-A52B554A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E350E-4F39-AC4B-9F95-F30AB683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28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B5CE6-2ED4-0949-8771-4930992EC5CF}"/>
              </a:ext>
            </a:extLst>
          </p:cNvPr>
          <p:cNvSpPr txBox="1">
            <a:spLocks/>
          </p:cNvSpPr>
          <p:nvPr/>
        </p:nvSpPr>
        <p:spPr>
          <a:xfrm>
            <a:off x="138546" y="1160133"/>
            <a:ext cx="6567054" cy="501683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r">
              <a:buFont typeface="Wingdings 3" charset="2"/>
              <a:buNone/>
            </a:pPr>
            <a:r>
              <a:rPr lang="en-NO" sz="2400" dirty="0"/>
              <a:t>Quick analysis? Multi model mean/median/percentile?</a:t>
            </a:r>
          </a:p>
          <a:p>
            <a:pPr marL="0" indent="0" algn="r">
              <a:buFont typeface="Wingdings 3" charset="2"/>
              <a:buNone/>
            </a:pPr>
            <a:r>
              <a:rPr lang="en-NO" sz="2400" dirty="0"/>
              <a:t> -&gt; Go try this tool: </a:t>
            </a:r>
            <a:r>
              <a:rPr lang="en-GB" sz="2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http://climexp.knmi.nl/plot_atlas_form.py</a:t>
            </a:r>
            <a:r>
              <a:rPr lang="en-GB" sz="2400" dirty="0">
                <a:solidFill>
                  <a:srgbClr val="00B0F0"/>
                </a:solidFill>
              </a:rPr>
              <a:t> </a:t>
            </a:r>
            <a:endParaRPr lang="en-NO" sz="2400" dirty="0">
              <a:solidFill>
                <a:srgbClr val="00B0F0"/>
              </a:solidFill>
            </a:endParaRPr>
          </a:p>
          <a:p>
            <a:endParaRPr lang="en-NO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7CF79-BD53-9547-82E3-E64531E6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39" y="1160133"/>
            <a:ext cx="5067415" cy="3628424"/>
          </a:xfrm>
          <a:prstGeom prst="rect">
            <a:avLst/>
          </a:prstGeom>
        </p:spPr>
      </p:pic>
      <p:pic>
        <p:nvPicPr>
          <p:cNvPr id="8" name="Picture 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FA2205C3-4728-B842-9118-DEB80609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1" y="3116286"/>
            <a:ext cx="4109200" cy="28808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D8FC50-0FB2-E346-A278-D1F685E173AA}"/>
              </a:ext>
            </a:extLst>
          </p:cNvPr>
          <p:cNvSpPr txBox="1">
            <a:spLocks/>
          </p:cNvSpPr>
          <p:nvPr/>
        </p:nvSpPr>
        <p:spPr>
          <a:xfrm>
            <a:off x="4627191" y="5098473"/>
            <a:ext cx="4704774" cy="158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2400" dirty="0">
                <a:solidFill>
                  <a:schemeClr val="bg1"/>
                </a:solidFill>
              </a:rPr>
              <a:t>Visual </a:t>
            </a:r>
            <a:r>
              <a:rPr lang="nb-NO" sz="2400" dirty="0" err="1">
                <a:solidFill>
                  <a:schemeClr val="bg1"/>
                </a:solidFill>
              </a:rPr>
              <a:t>check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b-NO" sz="2400" dirty="0" err="1">
                <a:solidFill>
                  <a:schemeClr val="bg1"/>
                </a:solidFill>
              </a:rPr>
              <a:t>Then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grab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the</a:t>
            </a:r>
            <a:r>
              <a:rPr lang="nb-NO" sz="2400" dirty="0">
                <a:solidFill>
                  <a:schemeClr val="bg1"/>
                </a:solidFill>
              </a:rPr>
              <a:t> data (</a:t>
            </a:r>
            <a:r>
              <a:rPr lang="nb-NO" sz="2400" dirty="0" err="1">
                <a:solidFill>
                  <a:schemeClr val="bg1"/>
                </a:solidFill>
              </a:rPr>
              <a:t>netCDF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  <a:endParaRPr lang="en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8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407D-A7D0-9A4F-B52D-651B6AB1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Climate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FD85-50C9-1C49-8BAA-EFF893C6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Limited in variables</a:t>
            </a:r>
          </a:p>
          <a:p>
            <a:r>
              <a:rPr lang="nb-NO" dirty="0" err="1"/>
              <a:t>Quickly</a:t>
            </a:r>
            <a:r>
              <a:rPr lang="nb-NO" dirty="0"/>
              <a:t> </a:t>
            </a:r>
            <a:r>
              <a:rPr lang="nb-NO" dirty="0" err="1"/>
              <a:t>assess</a:t>
            </a:r>
            <a:r>
              <a:rPr lang="nb-NO" dirty="0"/>
              <a:t> </a:t>
            </a:r>
            <a:r>
              <a:rPr lang="nb-NO" dirty="0" err="1"/>
              <a:t>scale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, </a:t>
            </a:r>
            <a:r>
              <a:rPr lang="nb-NO" dirty="0" err="1"/>
              <a:t>robustness</a:t>
            </a:r>
            <a:endParaRPr lang="nb-NO" dirty="0"/>
          </a:p>
          <a:p>
            <a:endParaRPr lang="nb-NO" dirty="0"/>
          </a:p>
          <a:p>
            <a:r>
              <a:rPr lang="en-NO" dirty="0"/>
              <a:t>Bias-correct for your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O" dirty="0"/>
              <a:t>Spatial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NO" dirty="0"/>
              <a:t>emporal variability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NO" dirty="0"/>
          </a:p>
          <a:p>
            <a:pPr>
              <a:buFont typeface="Arial" panose="020B0604020202020204" pitchFamily="34" charset="0"/>
              <a:buChar char="•"/>
            </a:pPr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D3527-6437-C34B-A3F5-A52B554A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E350E-4F39-AC4B-9F95-F30AB683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29</a:t>
            </a:fld>
            <a:endParaRPr lang="en-GB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D04F7FE-00E6-CB4F-8154-B55B0C5F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64" y="1218537"/>
            <a:ext cx="6220690" cy="48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4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what is out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Gridded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Single-location measurements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Aggregated and interpolated to fit grid</a:t>
            </a:r>
          </a:p>
          <a:p>
            <a:endParaRPr lang="en-GB" sz="600" dirty="0"/>
          </a:p>
          <a:p>
            <a:r>
              <a:rPr lang="en-GB" b="1" dirty="0"/>
              <a:t>Shortcomings: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coverage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Subject to biases (systematic, drift)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Uncertainties due to </a:t>
            </a:r>
          </a:p>
          <a:p>
            <a:pPr marL="774900" lvl="1" indent="-342900"/>
            <a:r>
              <a:rPr lang="en-US" dirty="0"/>
              <a:t>Conversion from satellite data</a:t>
            </a:r>
          </a:p>
          <a:p>
            <a:pPr marL="774900" lvl="1" indent="-342900"/>
            <a:r>
              <a:rPr lang="en-US" dirty="0"/>
              <a:t>Homogenization process </a:t>
            </a:r>
          </a:p>
          <a:p>
            <a:pPr marL="774900" lvl="1" indent="-342900"/>
            <a:r>
              <a:rPr lang="en-US" dirty="0"/>
              <a:t>Interpolation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Inconsistencies between different datasets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3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A54CF5-1D96-1541-856F-232A93F03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59153"/>
              </p:ext>
            </p:extLst>
          </p:nvPr>
        </p:nvGraphicFramePr>
        <p:xfrm>
          <a:off x="6412202" y="1790792"/>
          <a:ext cx="5461524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85841351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389630326"/>
                    </a:ext>
                  </a:extLst>
                </a:gridCol>
                <a:gridCol w="1057204">
                  <a:extLst>
                    <a:ext uri="{9D8B030D-6E8A-4147-A177-3AD203B41FA5}">
                      <a16:colId xmlns:a16="http://schemas.microsoft.com/office/drawing/2014/main" val="22991773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85770585"/>
                    </a:ext>
                  </a:extLst>
                </a:gridCol>
              </a:tblGrid>
              <a:tr h="318725"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ysClr val="windowText" lastClr="000000"/>
                          </a:solidFill>
                        </a:rPr>
                        <a:t>Spatial resolution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ysClr val="windowText" lastClr="000000"/>
                          </a:solidFill>
                        </a:rPr>
                        <a:t>Temporal resolution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ysClr val="windowText" lastClr="000000"/>
                          </a:solidFill>
                        </a:rPr>
                        <a:t>Period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2445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CRUTv4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</a:t>
                      </a:r>
                      <a:r>
                        <a:rPr lang="nb-NO" sz="1400" dirty="0" err="1">
                          <a:solidFill>
                            <a:schemeClr val="bg1"/>
                          </a:solidFill>
                        </a:rPr>
                        <a:t>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1850 -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2407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GHCNv3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1,2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– 2016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9422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NOAA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270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GISTEMP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1880 -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2839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GHCN_CAMS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1948 -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7367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UDelaware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1,2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1900 - 2017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2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WorldClim2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1,2,</a:t>
                      </a:r>
                      <a:r>
                        <a:rPr lang="en-NO" sz="1400" dirty="0">
                          <a:solidFill>
                            <a:srgbClr val="00B0F0"/>
                          </a:solidFill>
                        </a:rPr>
                        <a:t>*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0.042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0.042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1960 - 2018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299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CPC Global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1,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Daily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1979 - 2010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703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NOAA_land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1948 -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645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GPCP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Monthly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6482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GPCC</a:t>
                      </a:r>
                      <a:r>
                        <a:rPr lang="en-NO" sz="1400" baseline="30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1891 -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38001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AE5010E-2EE4-D742-A033-7BD4E42EFBD7}"/>
              </a:ext>
            </a:extLst>
          </p:cNvPr>
          <p:cNvSpPr/>
          <p:nvPr/>
        </p:nvSpPr>
        <p:spPr>
          <a:xfrm>
            <a:off x="6232474" y="1452238"/>
            <a:ext cx="5641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O" sz="1500" dirty="0">
                <a:solidFill>
                  <a:schemeClr val="bg1"/>
                </a:solidFill>
              </a:rPr>
              <a:t>Examples of datasets</a:t>
            </a:r>
            <a:r>
              <a:rPr lang="en-GB" sz="1500" dirty="0">
                <a:solidFill>
                  <a:schemeClr val="bg1"/>
                </a:solidFill>
              </a:rPr>
              <a:t> for temperature</a:t>
            </a:r>
            <a:r>
              <a:rPr lang="en-NO" sz="1600" baseline="30000" dirty="0">
                <a:solidFill>
                  <a:schemeClr val="bg1"/>
                </a:solidFill>
              </a:rPr>
              <a:t>1</a:t>
            </a:r>
            <a:r>
              <a:rPr lang="en-GB" sz="1500" dirty="0">
                <a:solidFill>
                  <a:schemeClr val="bg1"/>
                </a:solidFill>
              </a:rPr>
              <a:t> and precipitation</a:t>
            </a:r>
            <a:r>
              <a:rPr lang="en-GB" sz="1600" baseline="30000" dirty="0">
                <a:solidFill>
                  <a:schemeClr val="bg1"/>
                </a:solidFill>
              </a:rPr>
              <a:t>2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96604-5855-E045-A673-742782D7067F}"/>
              </a:ext>
            </a:extLst>
          </p:cNvPr>
          <p:cNvSpPr/>
          <p:nvPr/>
        </p:nvSpPr>
        <p:spPr>
          <a:xfrm>
            <a:off x="958701" y="5771576"/>
            <a:ext cx="54615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500" dirty="0" err="1"/>
              <a:t>WorldClim</a:t>
            </a:r>
            <a:r>
              <a:rPr lang="en-GB" sz="1500" dirty="0"/>
              <a:t> temperature station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58C5B8-AC05-C342-AC90-6B8D2A71645B}"/>
              </a:ext>
            </a:extLst>
          </p:cNvPr>
          <p:cNvGrpSpPr/>
          <p:nvPr/>
        </p:nvGrpSpPr>
        <p:grpSpPr>
          <a:xfrm>
            <a:off x="345291" y="2996952"/>
            <a:ext cx="5526489" cy="3097789"/>
            <a:chOff x="893736" y="3227635"/>
            <a:chExt cx="5526489" cy="3097789"/>
          </a:xfrm>
          <a:solidFill>
            <a:schemeClr val="tx1"/>
          </a:solidFill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9B59A719-9FAD-5B45-87A5-E5A2A1F9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3736" y="3227635"/>
              <a:ext cx="5385551" cy="2784278"/>
            </a:xfrm>
            <a:prstGeom prst="rect">
              <a:avLst/>
            </a:prstGeom>
            <a:grp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00F602-6698-2E4C-9168-68EB4974867F}"/>
                </a:ext>
              </a:extLst>
            </p:cNvPr>
            <p:cNvSpPr/>
            <p:nvPr/>
          </p:nvSpPr>
          <p:spPr>
            <a:xfrm>
              <a:off x="958701" y="6002259"/>
              <a:ext cx="5461524" cy="3231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500" dirty="0" err="1">
                  <a:solidFill>
                    <a:schemeClr val="bg1"/>
                  </a:solidFill>
                </a:rPr>
                <a:t>WorldClim</a:t>
              </a:r>
              <a:r>
                <a:rPr lang="en-GB" sz="1500" dirty="0">
                  <a:solidFill>
                    <a:schemeClr val="bg1"/>
                  </a:solidFill>
                </a:rPr>
                <a:t> temperature station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6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0502-63F4-3B45-8525-7831FF6E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 all the ECVs, projection, prediction 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3A84-9E4E-DB4E-9F8B-006B8900B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https://esgf-node.llnl.gov/search/cmip6/</a:t>
            </a:r>
            <a:r>
              <a:rPr lang="en-GB" dirty="0">
                <a:solidFill>
                  <a:srgbClr val="00B0F0"/>
                </a:solidFill>
              </a:rPr>
              <a:t> </a:t>
            </a:r>
            <a:endParaRPr lang="en-NO" dirty="0"/>
          </a:p>
          <a:p>
            <a:pPr>
              <a:buFont typeface="Wingdings" pitchFamily="2" charset="2"/>
              <a:buChar char="Ø"/>
            </a:pPr>
            <a:r>
              <a:rPr lang="en-NO" dirty="0"/>
              <a:t>Different experiments</a:t>
            </a:r>
          </a:p>
          <a:p>
            <a:pPr marL="0" indent="0">
              <a:buNone/>
            </a:pPr>
            <a:r>
              <a:rPr lang="en-NO" dirty="0"/>
              <a:t>     e.g. 21st century scenarios, decadal predictions,</a:t>
            </a:r>
            <a:br>
              <a:rPr lang="en-NO" dirty="0"/>
            </a:br>
            <a:r>
              <a:rPr lang="en-NO" dirty="0"/>
              <a:t>            Paleo-climate</a:t>
            </a:r>
          </a:p>
          <a:p>
            <a:pPr marL="0" indent="0">
              <a:buNone/>
            </a:pPr>
            <a:endParaRPr lang="en-NO" dirty="0"/>
          </a:p>
          <a:p>
            <a:pPr>
              <a:buFont typeface="Wingdings" pitchFamily="2" charset="2"/>
              <a:buChar char="Ø"/>
            </a:pPr>
            <a:r>
              <a:rPr lang="en-NO" dirty="0"/>
              <a:t>Data sorted by temporal </a:t>
            </a:r>
            <a:r>
              <a:rPr lang="en-GB" dirty="0"/>
              <a:t>r</a:t>
            </a:r>
            <a:r>
              <a:rPr lang="en-NO" dirty="0"/>
              <a:t>esolution; model; domain </a:t>
            </a:r>
            <a:br>
              <a:rPr lang="en-NO" dirty="0"/>
            </a:br>
            <a:r>
              <a:rPr lang="en-NO" dirty="0"/>
              <a:t>(atmosphere, terrestrial,..)</a:t>
            </a:r>
          </a:p>
          <a:p>
            <a:pPr>
              <a:buFont typeface="Wingdings" pitchFamily="2" charset="2"/>
              <a:buChar char="Ø"/>
            </a:pPr>
            <a:endParaRPr lang="en-NO" dirty="0"/>
          </a:p>
          <a:p>
            <a:pPr>
              <a:buFont typeface="Wingdings" pitchFamily="2" charset="2"/>
              <a:buChar char="Ø"/>
            </a:pPr>
            <a:r>
              <a:rPr lang="en-NO" dirty="0"/>
              <a:t>Point and click interface to select </a:t>
            </a:r>
            <a:r>
              <a:rPr lang="en-GB" dirty="0"/>
              <a:t>v</a:t>
            </a:r>
            <a:r>
              <a:rPr lang="en-NO" dirty="0"/>
              <a:t>ariables, </a:t>
            </a:r>
            <a:br>
              <a:rPr lang="en-NO" dirty="0"/>
            </a:br>
            <a:r>
              <a:rPr lang="en-NO" dirty="0"/>
              <a:t>experiment, resolution…</a:t>
            </a:r>
          </a:p>
          <a:p>
            <a:pPr>
              <a:buFont typeface="Wingdings" pitchFamily="2" charset="2"/>
              <a:buChar char="Ø"/>
            </a:pPr>
            <a:endParaRPr lang="en-NO" dirty="0"/>
          </a:p>
          <a:p>
            <a:pPr>
              <a:buFont typeface="Wingdings" pitchFamily="2" charset="2"/>
              <a:buChar char="Ø"/>
            </a:pPr>
            <a:r>
              <a:rPr lang="en-NO" dirty="0"/>
              <a:t>Download direct (point-and-click) or wget scripts</a:t>
            </a:r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21503-2B06-C247-B0A4-90F90F6A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DA496-945C-8446-9CCA-74918146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93B12-FB3D-8440-AD15-63AA2DDF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1" y="1150845"/>
            <a:ext cx="4765963" cy="50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Optimum combination of dynamical model</a:t>
            </a:r>
            <a:br>
              <a:rPr lang="en-NO" dirty="0"/>
            </a:br>
            <a:r>
              <a:rPr lang="en-NO" dirty="0"/>
              <a:t>and observations.</a:t>
            </a:r>
          </a:p>
          <a:p>
            <a:endParaRPr lang="en-NO" dirty="0"/>
          </a:p>
          <a:p>
            <a:r>
              <a:rPr lang="en-NO" dirty="0"/>
              <a:t>Reanalysis procedure</a:t>
            </a:r>
          </a:p>
          <a:p>
            <a:pPr marL="457200" indent="-457200">
              <a:buFont typeface="+mj-lt"/>
              <a:buAutoNum type="arabicParenR"/>
            </a:pPr>
            <a:r>
              <a:rPr lang="en-NO" dirty="0"/>
              <a:t>Take wide variety of observations</a:t>
            </a:r>
          </a:p>
          <a:p>
            <a:pPr marL="457200" indent="-457200">
              <a:buFont typeface="+mj-lt"/>
              <a:buAutoNum type="arabicParenR"/>
            </a:pPr>
            <a:r>
              <a:rPr lang="en-NO" dirty="0"/>
              <a:t>Run forecast model</a:t>
            </a:r>
          </a:p>
          <a:p>
            <a:pPr marL="457200" indent="-457200">
              <a:buFont typeface="+mj-lt"/>
              <a:buAutoNum type="arabicParenR"/>
            </a:pPr>
            <a:r>
              <a:rPr lang="en-NO" dirty="0"/>
              <a:t>Constrain model using data assimilation</a:t>
            </a:r>
          </a:p>
          <a:p>
            <a:endParaRPr lang="en-NO" dirty="0"/>
          </a:p>
          <a:p>
            <a:r>
              <a:rPr lang="en-NO" dirty="0"/>
              <a:t>Differences 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NO" dirty="0"/>
              <a:t>bservations assimilated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O" dirty="0"/>
              <a:t>Assimilation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O" dirty="0"/>
              <a:t>Skill of forecast model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2281EA-E78B-9E4C-BBD7-BBCBEBAC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15" y="16329"/>
            <a:ext cx="5762945" cy="291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95611B7-80ED-B946-8180-A66E8495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51" y="3245100"/>
            <a:ext cx="4851181" cy="34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7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24B7-A903-4A4D-AACD-931DDE8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Climate data – what is out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B06B-41DE-F04E-8EB6-7DE29E51F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2000" cy="5204552"/>
          </a:xfrm>
        </p:spPr>
        <p:txBody>
          <a:bodyPr/>
          <a:lstStyle/>
          <a:p>
            <a:r>
              <a:rPr lang="en-GB" b="1" kern="0" dirty="0"/>
              <a:t>Climate Reanalyses: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O" dirty="0">
                <a:solidFill>
                  <a:srgbClr val="000000"/>
                </a:solidFill>
              </a:rPr>
              <a:t>Synthesis of models and observations</a:t>
            </a:r>
            <a:endParaRPr lang="en-GB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Product of choice for climate scientists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doing process studies</a:t>
            </a:r>
          </a:p>
          <a:p>
            <a:endParaRPr lang="en-GB" sz="100" kern="0" dirty="0"/>
          </a:p>
          <a:p>
            <a:r>
              <a:rPr lang="en-GB" b="1" kern="0" dirty="0"/>
              <a:t>Improvements: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All climate parameters are available from </a:t>
            </a:r>
            <a:br>
              <a:rPr lang="en-US" kern="0" dirty="0"/>
            </a:br>
            <a:r>
              <a:rPr lang="en-US" kern="0" dirty="0"/>
              <a:t>a single product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Dynamically consistent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No spatial or temporal gaps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Close match to a multitude of observations</a:t>
            </a:r>
            <a:endParaRPr lang="en-DE" kern="0"/>
          </a:p>
          <a:p>
            <a:pPr>
              <a:buFont typeface="Arial" panose="020B0604020202020204" pitchFamily="34" charset="0"/>
              <a:buChar char="•"/>
            </a:pPr>
            <a:r>
              <a:rPr lang="en-DE" kern="0"/>
              <a:t>Massive advancement in temporal resolution</a:t>
            </a:r>
            <a:endParaRPr lang="en-US" kern="0" dirty="0"/>
          </a:p>
          <a:p>
            <a:endParaRPr lang="en-GB" sz="100" kern="0" dirty="0"/>
          </a:p>
          <a:p>
            <a:pPr>
              <a:buNone/>
            </a:pPr>
            <a:endParaRPr lang="en-US" kern="0" dirty="0"/>
          </a:p>
          <a:p>
            <a:pPr>
              <a:buNone/>
            </a:pPr>
            <a:endParaRPr lang="en-US" kern="0" dirty="0"/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323E9-2C71-974B-97BA-7D30D792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E3AD9-B69F-5D46-B07A-EE1A21BF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6ECBEA-21C6-B742-8F84-759044A09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31894"/>
              </p:ext>
            </p:extLst>
          </p:nvPr>
        </p:nvGraphicFramePr>
        <p:xfrm>
          <a:off x="6166420" y="1825943"/>
          <a:ext cx="5893572" cy="3253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0136637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909753194"/>
                    </a:ext>
                  </a:extLst>
                </a:gridCol>
                <a:gridCol w="1283089">
                  <a:extLst>
                    <a:ext uri="{9D8B030D-6E8A-4147-A177-3AD203B41FA5}">
                      <a16:colId xmlns:a16="http://schemas.microsoft.com/office/drawing/2014/main" val="3434865223"/>
                    </a:ext>
                  </a:extLst>
                </a:gridCol>
                <a:gridCol w="1052123">
                  <a:extLst>
                    <a:ext uri="{9D8B030D-6E8A-4147-A177-3AD203B41FA5}">
                      <a16:colId xmlns:a16="http://schemas.microsoft.com/office/drawing/2014/main" val="77009979"/>
                    </a:ext>
                  </a:extLst>
                </a:gridCol>
                <a:gridCol w="1542136">
                  <a:extLst>
                    <a:ext uri="{9D8B030D-6E8A-4147-A177-3AD203B41FA5}">
                      <a16:colId xmlns:a16="http://schemas.microsoft.com/office/drawing/2014/main" val="36287715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chemeClr val="bg1"/>
                          </a:solidFill>
                        </a:rPr>
                        <a:t>Spatial resolution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chemeClr val="bg1"/>
                          </a:solidFill>
                        </a:rPr>
                        <a:t>Observations assimilated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chemeClr val="bg1"/>
                          </a:solidFill>
                        </a:rPr>
                        <a:t>Temporal resolution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="1" dirty="0">
                          <a:solidFill>
                            <a:schemeClr val="bg1"/>
                          </a:solidFill>
                        </a:rPr>
                        <a:t>Period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30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ERA5-Land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x 0.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round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based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atellite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-born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nb-NO" sz="1400" dirty="0">
                          <a:solidFill>
                            <a:schemeClr val="bg1"/>
                          </a:solidFill>
                        </a:rPr>
                        <a:t>Hourly &amp; monthly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1950* – present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624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ERA5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0.28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x 0.28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NO" sz="1400" dirty="0"/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49735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JRA55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1.25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6 hourly 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 daily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1958 – 2012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551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NCEP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2.5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NO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1979 - presemt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50848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00B0F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MERRA-2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 x 0.5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ourly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&amp; </a:t>
                      </a:r>
                    </a:p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3 hourly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&amp; </a:t>
                      </a:r>
                    </a:p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6 hourly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1980 - present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2905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rgbClr val="58C1BA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ERA</a:t>
                      </a:r>
                      <a:r>
                        <a:rPr lang="en-GB" sz="1400" dirty="0">
                          <a:solidFill>
                            <a:srgbClr val="58C1BA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en-NO" sz="1400" dirty="0">
                          <a:solidFill>
                            <a:srgbClr val="00B0F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20C</a:t>
                      </a:r>
                      <a:endParaRPr lang="en-NO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0.25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NO" sz="1400" baseline="0" dirty="0">
                          <a:solidFill>
                            <a:schemeClr val="bg1"/>
                          </a:solidFill>
                        </a:rPr>
                        <a:t>x 0.25</a:t>
                      </a:r>
                      <a:r>
                        <a:rPr lang="en-NO" sz="1400" baseline="300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Surface pressure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3 hourly </a:t>
                      </a:r>
                      <a:r>
                        <a:rPr kumimoji="0" lang="en-GB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&amp;</a:t>
                      </a:r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endParaRPr kumimoji="0" lang="en-GB" sz="14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</a:endParaRPr>
                    </a:p>
                    <a:p>
                      <a:r>
                        <a:rPr kumimoji="0" lang="en-NO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6 hourly</a:t>
                      </a:r>
                      <a:endParaRPr lang="en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400" dirty="0">
                          <a:solidFill>
                            <a:schemeClr val="bg1"/>
                          </a:solidFill>
                        </a:rPr>
                        <a:t>1900 - 2010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3614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66D1C57-4F9C-8947-ADB9-8CF924E078AA}"/>
              </a:ext>
            </a:extLst>
          </p:cNvPr>
          <p:cNvSpPr/>
          <p:nvPr/>
        </p:nvSpPr>
        <p:spPr>
          <a:xfrm>
            <a:off x="6166420" y="1484784"/>
            <a:ext cx="58935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O" sz="1500" dirty="0">
                <a:solidFill>
                  <a:schemeClr val="bg1"/>
                </a:solidFill>
              </a:rPr>
              <a:t>Examples of</a:t>
            </a:r>
            <a:r>
              <a:rPr lang="en-GB" sz="1500" dirty="0">
                <a:solidFill>
                  <a:schemeClr val="bg1"/>
                </a:solidFill>
              </a:rPr>
              <a:t> global</a:t>
            </a:r>
            <a:r>
              <a:rPr lang="en-NO" sz="1500" dirty="0">
                <a:solidFill>
                  <a:schemeClr val="bg1"/>
                </a:solidFill>
              </a:rPr>
              <a:t> </a:t>
            </a:r>
            <a:r>
              <a:rPr lang="en-GB" sz="1500" dirty="0">
                <a:solidFill>
                  <a:schemeClr val="bg1"/>
                </a:solidFill>
              </a:rPr>
              <a:t>climate reanalyses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38A74-ACEB-EA47-B89B-14DF4D252898}"/>
              </a:ext>
            </a:extLst>
          </p:cNvPr>
          <p:cNvSpPr/>
          <p:nvPr/>
        </p:nvSpPr>
        <p:spPr>
          <a:xfrm>
            <a:off x="6159882" y="5772530"/>
            <a:ext cx="5893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chemeClr val="bg1"/>
                </a:solidFill>
              </a:rPr>
              <a:t>Higher-resolution climate reanalyses are available for some regions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E0FAB-5CD8-544F-ADAF-136EF1A2C7D3}"/>
              </a:ext>
            </a:extLst>
          </p:cNvPr>
          <p:cNvSpPr/>
          <p:nvPr/>
        </p:nvSpPr>
        <p:spPr>
          <a:xfrm>
            <a:off x="6166420" y="5147580"/>
            <a:ext cx="58935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NO" sz="1100" dirty="0">
                <a:solidFill>
                  <a:schemeClr val="bg1"/>
                </a:solidFill>
              </a:rPr>
              <a:t>*</a:t>
            </a:r>
            <a:r>
              <a:rPr lang="en-GB" sz="1100" dirty="0">
                <a:solidFill>
                  <a:schemeClr val="bg1"/>
                </a:solidFill>
              </a:rPr>
              <a:t> currently, ERA5-Land data is available going back to 1981</a:t>
            </a:r>
          </a:p>
        </p:txBody>
      </p:sp>
      <p:pic>
        <p:nvPicPr>
          <p:cNvPr id="10" name="Picture 2" descr="Preview Image">
            <a:extLst>
              <a:ext uri="{FF2B5EF4-FFF2-40B4-BE49-F238E27FC236}">
                <a16:creationId xmlns:a16="http://schemas.microsoft.com/office/drawing/2014/main" id="{53CAC177-44C9-CB4C-B369-F5CEB309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10" y="1057521"/>
            <a:ext cx="9184641" cy="5191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3A255-C0FF-E543-880D-2E6170A03622}"/>
              </a:ext>
            </a:extLst>
          </p:cNvPr>
          <p:cNvSpPr/>
          <p:nvPr/>
        </p:nvSpPr>
        <p:spPr>
          <a:xfrm>
            <a:off x="7845746" y="5147580"/>
            <a:ext cx="252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 (~5 km or similar) for </a:t>
            </a: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bg1"/>
                </a:solidFill>
              </a:rPr>
              <a:t>e.g. </a:t>
            </a:r>
            <a:r>
              <a:rPr lang="en-NO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Europe</a:t>
            </a:r>
            <a:r>
              <a:rPr lang="en-NO" dirty="0">
                <a:solidFill>
                  <a:srgbClr val="00B0F0"/>
                </a:solidFill>
              </a:rPr>
              <a:t>, </a:t>
            </a:r>
            <a:r>
              <a:rPr lang="en-NO" dirty="0">
                <a:solidFill>
                  <a:srgbClr val="00B0F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Arctic</a:t>
            </a:r>
            <a:endParaRPr lang="en-NO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Essential Climate Variables (ECVs)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2000" cy="520455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hlinkClick r:id="rId2"/>
              </a:rPr>
              <a:t>https://gcos.wmo.int/en/essential-climate-variables</a:t>
            </a:r>
            <a:r>
              <a:rPr lang="en-GB" b="1" dirty="0"/>
              <a:t> </a:t>
            </a:r>
          </a:p>
          <a:p>
            <a:pPr marL="0" indent="0">
              <a:buNone/>
            </a:pPr>
            <a:endParaRPr lang="en-NO" b="1" dirty="0"/>
          </a:p>
          <a:p>
            <a:pPr marL="0" indent="0">
              <a:buNone/>
            </a:pPr>
            <a:r>
              <a:rPr lang="en-NO" b="1" dirty="0"/>
              <a:t>Relevant, Feasible &amp; Cost effective</a:t>
            </a:r>
          </a:p>
          <a:p>
            <a:pPr marL="0" indent="0">
              <a:buNone/>
            </a:pPr>
            <a:endParaRPr lang="en-NO" b="1" dirty="0"/>
          </a:p>
          <a:p>
            <a:r>
              <a:rPr lang="en-NO" b="1" dirty="0"/>
              <a:t>Atmosphere &amp; surface</a:t>
            </a:r>
          </a:p>
          <a:p>
            <a:pPr marL="0" indent="0">
              <a:buNone/>
            </a:pPr>
            <a:r>
              <a:rPr lang="en-NO" dirty="0"/>
              <a:t>Air temperature; Wind speed and direction; </a:t>
            </a:r>
            <a:br>
              <a:rPr lang="en-NO" dirty="0"/>
            </a:br>
            <a:r>
              <a:rPr lang="en-NO" dirty="0"/>
              <a:t>water vapour; precipitation; surface radiation </a:t>
            </a:r>
            <a:br>
              <a:rPr lang="en-NO" dirty="0"/>
            </a:br>
            <a:r>
              <a:rPr lang="en-NO" dirty="0"/>
              <a:t>budget</a:t>
            </a:r>
          </a:p>
          <a:p>
            <a:r>
              <a:rPr lang="en-NO" b="1" dirty="0"/>
              <a:t>Terrestrial</a:t>
            </a:r>
          </a:p>
          <a:p>
            <a:pPr marL="0" indent="0">
              <a:buNone/>
            </a:pPr>
            <a:r>
              <a:rPr lang="en-NO" dirty="0"/>
              <a:t>Lakes; Snow cover; Permafrost; Albedo; </a:t>
            </a:r>
            <a:br>
              <a:rPr lang="en-NO" dirty="0"/>
            </a:br>
            <a:r>
              <a:rPr lang="en-NO" dirty="0"/>
              <a:t>Soil moisture; Soil carbon; River discharge; </a:t>
            </a:r>
            <a:br>
              <a:rPr lang="en-NO" dirty="0"/>
            </a:br>
            <a:r>
              <a:rPr lang="en-NO" dirty="0"/>
              <a:t>Water use; Groundwater; Glaciers and Ice caps;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B68BD1-0475-E140-93E2-6E768E1D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615" y="1696911"/>
            <a:ext cx="5655795" cy="34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6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Downscaling – the resolution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3119"/>
            <a:ext cx="12191999" cy="5204552"/>
          </a:xfrm>
        </p:spPr>
        <p:txBody>
          <a:bodyPr/>
          <a:lstStyle/>
          <a:p>
            <a:r>
              <a:rPr lang="en-NO" sz="2400" b="1" dirty="0"/>
              <a:t>Dynamical</a:t>
            </a:r>
            <a:br>
              <a:rPr lang="en-NO" b="1" dirty="0"/>
            </a:br>
            <a:r>
              <a:rPr lang="en-GB" dirty="0">
                <a:solidFill>
                  <a:srgbClr val="000000"/>
                </a:solidFill>
                <a:hlinkClick r:id="rId2"/>
              </a:rPr>
              <a:t>www.c</a:t>
            </a:r>
            <a:r>
              <a:rPr lang="en-NO" dirty="0">
                <a:solidFill>
                  <a:srgbClr val="000000"/>
                </a:solidFill>
                <a:hlinkClick r:id="rId2"/>
              </a:rPr>
              <a:t>ordex.org</a:t>
            </a:r>
            <a:r>
              <a:rPr lang="en-NO" dirty="0">
                <a:solidFill>
                  <a:srgbClr val="000000"/>
                </a:solidFill>
              </a:rPr>
              <a:t> host large </a:t>
            </a:r>
            <a:br>
              <a:rPr lang="en-NO" dirty="0">
                <a:solidFill>
                  <a:srgbClr val="000000"/>
                </a:solidFill>
              </a:rPr>
            </a:br>
            <a:r>
              <a:rPr lang="en-NO" dirty="0">
                <a:solidFill>
                  <a:srgbClr val="000000"/>
                </a:solidFill>
              </a:rPr>
              <a:t>ensembles of dynamical downscalings of </a:t>
            </a:r>
            <a:br>
              <a:rPr lang="en-NO" dirty="0">
                <a:solidFill>
                  <a:srgbClr val="000000"/>
                </a:solidFill>
              </a:rPr>
            </a:br>
            <a:r>
              <a:rPr lang="en-NO" dirty="0">
                <a:solidFill>
                  <a:srgbClr val="000000"/>
                </a:solidFill>
              </a:rPr>
              <a:t>Global models. </a:t>
            </a:r>
            <a:r>
              <a:rPr lang="en-NO" b="1" i="1" dirty="0">
                <a:solidFill>
                  <a:srgbClr val="000000"/>
                </a:solidFill>
              </a:rPr>
              <a:t>Caution! </a:t>
            </a:r>
            <a:r>
              <a:rPr lang="en-NO" dirty="0">
                <a:solidFill>
                  <a:srgbClr val="000000"/>
                </a:solidFill>
              </a:rPr>
              <a:t>Regional models </a:t>
            </a:r>
            <a:br>
              <a:rPr lang="en-NO" dirty="0">
                <a:solidFill>
                  <a:srgbClr val="000000"/>
                </a:solidFill>
              </a:rPr>
            </a:br>
            <a:r>
              <a:rPr lang="en-NO" dirty="0">
                <a:solidFill>
                  <a:srgbClr val="000000"/>
                </a:solidFill>
              </a:rPr>
              <a:t>have their own biases – combining these </a:t>
            </a:r>
            <a:br>
              <a:rPr lang="en-NO" dirty="0">
                <a:solidFill>
                  <a:srgbClr val="000000"/>
                </a:solidFill>
              </a:rPr>
            </a:br>
            <a:r>
              <a:rPr lang="en-NO" dirty="0">
                <a:solidFill>
                  <a:srgbClr val="000000"/>
                </a:solidFill>
              </a:rPr>
              <a:t>with uncertainty from global models…</a:t>
            </a:r>
            <a:endParaRPr lang="en-NO" b="1" dirty="0"/>
          </a:p>
          <a:p>
            <a:r>
              <a:rPr lang="en-NO" sz="2400" b="1" dirty="0"/>
              <a:t>Statistical</a:t>
            </a:r>
          </a:p>
          <a:p>
            <a:r>
              <a:rPr lang="en-NO" sz="2400" b="1" dirty="0"/>
              <a:t>Hybrid statistical-dynamical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664543C4-9C4E-F44D-A848-8D0363F46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10"/>
          <a:stretch/>
        </p:blipFill>
        <p:spPr bwMode="auto">
          <a:xfrm>
            <a:off x="915036" y="4019854"/>
            <a:ext cx="4319154" cy="21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F3B101E-5887-524B-9EA9-7A77821E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25" y="1133228"/>
            <a:ext cx="5904230" cy="47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2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– for known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3119"/>
            <a:ext cx="12191999" cy="5204552"/>
          </a:xfrm>
        </p:spPr>
        <p:txBody>
          <a:bodyPr/>
          <a:lstStyle/>
          <a:p>
            <a:r>
              <a:rPr lang="en-NO" sz="2400" b="1" dirty="0"/>
              <a:t>Dynamical</a:t>
            </a:r>
            <a:endParaRPr lang="en-NO" b="1" dirty="0"/>
          </a:p>
          <a:p>
            <a:r>
              <a:rPr lang="en-NO" sz="2400" b="1" dirty="0"/>
              <a:t>Statistical</a:t>
            </a:r>
            <a:br>
              <a:rPr lang="en-NO" sz="2400" b="1" dirty="0"/>
            </a:br>
            <a:r>
              <a:rPr lang="en-NO" dirty="0"/>
              <a:t>Use known relations between </a:t>
            </a:r>
            <a:br>
              <a:rPr lang="en-NO" dirty="0"/>
            </a:br>
            <a:r>
              <a:rPr lang="en-NO" dirty="0"/>
              <a:t>variables e.g. soil moisture </a:t>
            </a:r>
            <a:br>
              <a:rPr lang="en-NO" dirty="0"/>
            </a:br>
            <a:r>
              <a:rPr lang="en-NO" dirty="0"/>
              <a:t>and slope steepness/soil </a:t>
            </a:r>
            <a:br>
              <a:rPr lang="en-NO" dirty="0"/>
            </a:br>
            <a:r>
              <a:rPr lang="en-NO" dirty="0"/>
              <a:t>properties. </a:t>
            </a:r>
            <a:br>
              <a:rPr lang="en-NO" dirty="0"/>
            </a:br>
            <a:r>
              <a:rPr lang="en-NO" dirty="0"/>
              <a:t>Predict values (with uncertainty)</a:t>
            </a:r>
            <a:br>
              <a:rPr lang="en-NO" dirty="0"/>
            </a:br>
            <a:r>
              <a:rPr lang="en-NO" dirty="0"/>
              <a:t>at finer scales based upon these </a:t>
            </a:r>
            <a:br>
              <a:rPr lang="en-NO" dirty="0"/>
            </a:br>
            <a:r>
              <a:rPr lang="en-NO" dirty="0"/>
              <a:t>co-variates at finer resolutions </a:t>
            </a:r>
            <a:endParaRPr lang="en-NO" b="1" dirty="0"/>
          </a:p>
          <a:p>
            <a:r>
              <a:rPr lang="en-NO" sz="2400" b="1" dirty="0"/>
              <a:t>Hybrid statistical-dynamical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D2A5EE-9C1C-EB4D-A22C-B73A606F1FF5}"/>
              </a:ext>
            </a:extLst>
          </p:cNvPr>
          <p:cNvGrpSpPr>
            <a:grpSpLocks noChangeAspect="1"/>
          </p:cNvGrpSpPr>
          <p:nvPr/>
        </p:nvGrpSpPr>
        <p:grpSpPr>
          <a:xfrm>
            <a:off x="4645656" y="1674421"/>
            <a:ext cx="7407798" cy="3960371"/>
            <a:chOff x="473588" y="2599940"/>
            <a:chExt cx="7764615" cy="4151133"/>
          </a:xfrm>
        </p:grpSpPr>
        <p:pic>
          <p:nvPicPr>
            <p:cNvPr id="9" name="Picture 8" descr="A picture containing sitting, computer, traffic&#10;&#10;Description automatically generated">
              <a:extLst>
                <a:ext uri="{FF2B5EF4-FFF2-40B4-BE49-F238E27FC236}">
                  <a16:creationId xmlns:a16="http://schemas.microsoft.com/office/drawing/2014/main" id="{0015FE2F-C6F4-2D4B-8621-46A1766D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588" y="2601246"/>
              <a:ext cx="2946400" cy="2628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F57C5-5DA6-2C42-B54D-75726256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803" y="2599940"/>
              <a:ext cx="2819400" cy="2616200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E5B61922-7719-9D41-A001-C73AA10C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894324"/>
              <a:ext cx="7129002" cy="185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8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– costly, but effective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3119"/>
            <a:ext cx="12191999" cy="5204552"/>
          </a:xfrm>
        </p:spPr>
        <p:txBody>
          <a:bodyPr/>
          <a:lstStyle/>
          <a:p>
            <a:r>
              <a:rPr lang="en-NO" sz="2400" b="1" dirty="0"/>
              <a:t>Dynamical</a:t>
            </a:r>
            <a:endParaRPr lang="en-NO" b="1" dirty="0"/>
          </a:p>
          <a:p>
            <a:r>
              <a:rPr lang="en-NO" sz="2400" b="1" dirty="0"/>
              <a:t>Statistical</a:t>
            </a:r>
          </a:p>
          <a:p>
            <a:r>
              <a:rPr lang="en-NO" sz="2400" b="1" dirty="0"/>
              <a:t>Hybrid statistical-dynamical</a:t>
            </a:r>
            <a:br>
              <a:rPr lang="en-NO" sz="2400" b="1" dirty="0"/>
            </a:br>
            <a:r>
              <a:rPr lang="en-NO" sz="2400" dirty="0"/>
              <a:t>Sparse observations of </a:t>
            </a:r>
            <a:br>
              <a:rPr lang="en-NO" sz="2400" dirty="0"/>
            </a:br>
            <a:r>
              <a:rPr lang="en-NO" sz="2400" dirty="0"/>
              <a:t>temperature, wind</a:t>
            </a:r>
            <a:br>
              <a:rPr lang="en-NO" sz="2400" dirty="0"/>
            </a:br>
            <a:br>
              <a:rPr lang="en-NO" sz="2400" dirty="0"/>
            </a:br>
            <a:r>
              <a:rPr lang="en-NO" sz="2400" dirty="0"/>
              <a:t>Relationships between </a:t>
            </a:r>
            <a:br>
              <a:rPr lang="en-NO" sz="2400" dirty="0"/>
            </a:br>
            <a:r>
              <a:rPr lang="en-NO" sz="2400" dirty="0"/>
              <a:t>stations change with </a:t>
            </a:r>
            <a:br>
              <a:rPr lang="en-NO" sz="2400" dirty="0"/>
            </a:br>
            <a:r>
              <a:rPr lang="en-NO" sz="2400" dirty="0"/>
              <a:t>e.g. wind direction</a:t>
            </a:r>
            <a:br>
              <a:rPr lang="en-NO" sz="2400" dirty="0"/>
            </a:br>
            <a:br>
              <a:rPr lang="en-NO" sz="2400" dirty="0"/>
            </a:br>
            <a:r>
              <a:rPr lang="en-NO" sz="2400" dirty="0"/>
              <a:t>Use dynamical model to </a:t>
            </a:r>
            <a:br>
              <a:rPr lang="en-NO" sz="2400" dirty="0"/>
            </a:br>
            <a:r>
              <a:rPr lang="en-NO" sz="2400" dirty="0"/>
              <a:t>provide external drift</a:t>
            </a:r>
          </a:p>
          <a:p>
            <a:pPr marL="0" indent="0">
              <a:buNone/>
            </a:pPr>
            <a:endParaRPr lang="en-NO" sz="2400" b="1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4914B6F-07B5-1D4D-93FE-5341436F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89" y="1485900"/>
            <a:ext cx="2730500" cy="3835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D8A6D-3B32-ED43-B5BD-6DAFC5D2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689" y="1485900"/>
            <a:ext cx="2743200" cy="3886200"/>
          </a:xfrm>
          <a:prstGeom prst="rect">
            <a:avLst/>
          </a:prstGeom>
        </p:spPr>
      </p:pic>
      <p:pic>
        <p:nvPicPr>
          <p:cNvPr id="14" name="Picture 13" descr="A picture containing many, group&#10;&#10;Description automatically generated">
            <a:extLst>
              <a:ext uri="{FF2B5EF4-FFF2-40B4-BE49-F238E27FC236}">
                <a16:creationId xmlns:a16="http://schemas.microsoft.com/office/drawing/2014/main" id="{1FBE65C4-CB81-D842-BF1D-6BD2A28BE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75"/>
          <a:stretch/>
        </p:blipFill>
        <p:spPr>
          <a:xfrm>
            <a:off x="4982367" y="1577630"/>
            <a:ext cx="1685822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0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2486</TotalTime>
  <Words>1836</Words>
  <Application>Microsoft Macintosh PowerPoint</Application>
  <PresentationFormat>Widescreen</PresentationFormat>
  <Paragraphs>325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Adobe Devanagari</vt:lpstr>
      <vt:lpstr>Adobe Song Std L</vt:lpstr>
      <vt:lpstr>Arial</vt:lpstr>
      <vt:lpstr>Calibri</vt:lpstr>
      <vt:lpstr>Century Gothic</vt:lpstr>
      <vt:lpstr>Wingdings</vt:lpstr>
      <vt:lpstr>Wingdings 3</vt:lpstr>
      <vt:lpstr>Ion</vt:lpstr>
      <vt:lpstr>A brief introduction to climate data</vt:lpstr>
      <vt:lpstr>Overview</vt:lpstr>
      <vt:lpstr>Climate data – what is out there?</vt:lpstr>
      <vt:lpstr>What is a reanalysis?</vt:lpstr>
      <vt:lpstr>Climate data – what is out there?</vt:lpstr>
      <vt:lpstr>Essential Climate Variables (ECVs)</vt:lpstr>
      <vt:lpstr>Downscaling – the resolution you need</vt:lpstr>
      <vt:lpstr>Statistical – for known relationships</vt:lpstr>
      <vt:lpstr>Hybrid – costly, but effective </vt:lpstr>
      <vt:lpstr>Kriging – preserves uncertainty</vt:lpstr>
      <vt:lpstr>Co-variates – known strong relationships</vt:lpstr>
      <vt:lpstr>Co-variates – known weak relationships</vt:lpstr>
      <vt:lpstr>Alternative - soil moisture</vt:lpstr>
      <vt:lpstr>Kriging – Co-variate effect on estimate</vt:lpstr>
      <vt:lpstr>Kriging – Co-variate effect on uncertainty</vt:lpstr>
      <vt:lpstr>Kriging – Co-variate effect on estimate</vt:lpstr>
      <vt:lpstr>Kriging – Co-variate effect on uncertainty</vt:lpstr>
      <vt:lpstr>Getting the most from your co-variates</vt:lpstr>
      <vt:lpstr>Localisation of kriging – trade-offs </vt:lpstr>
      <vt:lpstr>PowerPoint Presentation</vt:lpstr>
      <vt:lpstr>Climate models</vt:lpstr>
      <vt:lpstr>Climate projections</vt:lpstr>
      <vt:lpstr>Climate projections: uncertainty sources</vt:lpstr>
      <vt:lpstr>Climate projections: uncertainty sources</vt:lpstr>
      <vt:lpstr>Climate projections: Uses and mis-uses</vt:lpstr>
      <vt:lpstr>Climate predictions</vt:lpstr>
      <vt:lpstr>Using climate predictions</vt:lpstr>
      <vt:lpstr>Getting the data </vt:lpstr>
      <vt:lpstr>Climate projections</vt:lpstr>
      <vt:lpstr>For all the ECVs, projection, prediction 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Kusch</dc:creator>
  <cp:lastModifiedBy>Richard Davy</cp:lastModifiedBy>
  <cp:revision>46</cp:revision>
  <cp:lastPrinted>2020-11-11T14:46:25Z</cp:lastPrinted>
  <dcterms:created xsi:type="dcterms:W3CDTF">2020-08-11T09:07:39Z</dcterms:created>
  <dcterms:modified xsi:type="dcterms:W3CDTF">2020-11-12T10:48:56Z</dcterms:modified>
</cp:coreProperties>
</file>